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264" r:id="rId2"/>
    <p:sldId id="256" r:id="rId3"/>
    <p:sldId id="346" r:id="rId4"/>
    <p:sldId id="344" r:id="rId5"/>
    <p:sldId id="345" r:id="rId6"/>
    <p:sldId id="347" r:id="rId7"/>
    <p:sldId id="390" r:id="rId8"/>
    <p:sldId id="391" r:id="rId9"/>
    <p:sldId id="348" r:id="rId10"/>
    <p:sldId id="349" r:id="rId11"/>
    <p:sldId id="350" r:id="rId12"/>
    <p:sldId id="351" r:id="rId13"/>
    <p:sldId id="352" r:id="rId14"/>
    <p:sldId id="353" r:id="rId15"/>
    <p:sldId id="354" r:id="rId16"/>
    <p:sldId id="384" r:id="rId17"/>
    <p:sldId id="385" r:id="rId18"/>
    <p:sldId id="387" r:id="rId19"/>
    <p:sldId id="392" r:id="rId20"/>
    <p:sldId id="388" r:id="rId21"/>
    <p:sldId id="355" r:id="rId22"/>
    <p:sldId id="294" r:id="rId23"/>
    <p:sldId id="297" r:id="rId24"/>
    <p:sldId id="308" r:id="rId25"/>
    <p:sldId id="309" r:id="rId26"/>
    <p:sldId id="310" r:id="rId27"/>
    <p:sldId id="332" r:id="rId28"/>
    <p:sldId id="358" r:id="rId29"/>
    <p:sldId id="389" r:id="rId30"/>
    <p:sldId id="281"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5" name="作者" initials="A" lastIdx="0" clrIdx="24"/>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5256" autoAdjust="0"/>
  </p:normalViewPr>
  <p:slideViewPr>
    <p:cSldViewPr snapToGrid="0" snapToObjects="1">
      <p:cViewPr varScale="1">
        <p:scale>
          <a:sx n="113" d="100"/>
          <a:sy n="113" d="100"/>
        </p:scale>
        <p:origin x="474" y="9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GIF>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F1888C-9BEA-4806-B3FE-01381DEA55FF}" type="datetimeFigureOut">
              <a:rPr lang="zh-CN" altLang="en-US" smtClean="0"/>
              <a:t>2022/08/13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5DA4E6-C638-44C6-92D6-F21EFDA017E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3</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13</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14</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21</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28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习近平总书记在十九大报告中指出要打造共建共治共享的社会治理格局，提高社会治理社会化、法治化、智能化、专业化水平。第八次全国信访工作会议也提出“不断提高信访工作专业化、法治化、信息化水平”的新要求。这为未来信访工作的发展指明了智能化和信息化的前进方向。 </a:t>
            </a:r>
            <a:endParaRPr lang="en-US" altLang="zh-CN"/>
          </a:p>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8</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kern="100" dirty="0">
                <a:effectLst/>
                <a:latin typeface="Times New Roman" panose="02020603050405020304" charset="0"/>
                <a:ea typeface="宋体" panose="02010600030101010101" pitchFamily="2" charset="-122"/>
                <a:cs typeface="Times New Roman" panose="02020603050405020304" charset="0"/>
              </a:rPr>
              <a:t>对通过预处理的群众网上、来信、来电、来访等</a:t>
            </a:r>
            <a:r>
              <a:rPr lang="en-US" altLang="zh-CN" sz="1800" kern="100" dirty="0">
                <a:effectLst/>
                <a:latin typeface="Times New Roman" panose="02020603050405020304" charset="0"/>
                <a:ea typeface="宋体" panose="02010600030101010101" pitchFamily="2" charset="-122"/>
                <a:cs typeface="Times New Roman" panose="02020603050405020304" charset="0"/>
              </a:rPr>
              <a:t>4</a:t>
            </a:r>
            <a:r>
              <a:rPr lang="zh-CN" altLang="zh-CN" sz="1800" kern="100" dirty="0">
                <a:effectLst/>
                <a:latin typeface="Times New Roman" panose="02020603050405020304" charset="0"/>
                <a:ea typeface="宋体" panose="02010600030101010101" pitchFamily="2" charset="-122"/>
                <a:cs typeface="Times New Roman" panose="02020603050405020304" charset="0"/>
              </a:rPr>
              <a:t>类信访形式的具体诉求内容进行概要提取，使概括的内容简洁明了、语义通顺并能保持原意，让业务员快速理解信访件内容并便于后续自动比对、智能分类和智能分派。</a:t>
            </a:r>
          </a:p>
          <a:p>
            <a:endParaRPr lang="zh-CN" altLang="en-US" dirty="0"/>
          </a:p>
        </p:txBody>
      </p:sp>
      <p:sp>
        <p:nvSpPr>
          <p:cNvPr id="4" name="灯片编号占位符 3"/>
          <p:cNvSpPr>
            <a:spLocks noGrp="1"/>
          </p:cNvSpPr>
          <p:nvPr>
            <p:ph type="sldNum" sz="quarter" idx="5"/>
          </p:nvPr>
        </p:nvSpPr>
        <p:spPr/>
        <p:txBody>
          <a:bodyPr/>
          <a:lstStyle/>
          <a:p>
            <a:fld id="{FF5DA4E6-C638-44C6-92D6-F21EFDA017EB}"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1D6BC70B-6784-4454-B4AA-794A7312D07A}" type="datetime1">
              <a:rPr kumimoji="1" lang="zh-CN" altLang="en-US" smtClean="0"/>
              <a:t>2022/08/13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84219BD8-7017-41D4-978A-CBC1B762B53A}" type="datetime1">
              <a:rPr kumimoji="1" lang="zh-CN" altLang="en-US" smtClean="0"/>
              <a:t>2022/08/13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16F69526-4F75-44DF-B407-565DF0E7B413}" type="datetime1">
              <a:rPr kumimoji="1" lang="zh-CN" altLang="en-US" smtClean="0"/>
              <a:t>2022/08/13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8B18915D-FC53-45EF-982D-910BA6E7F980}" type="datetime1">
              <a:rPr kumimoji="1" lang="zh-CN" altLang="en-US" smtClean="0"/>
              <a:t>2022/08/13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3E243534-86DE-4D49-9834-854BE1EFE6CC}" type="datetime1">
              <a:rPr kumimoji="1" lang="zh-CN" altLang="en-US" smtClean="0"/>
              <a:t>2022/08/13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DCEB070E-3FA6-4A7E-B718-5D44566F906C}" type="datetime1">
              <a:rPr kumimoji="1" lang="zh-CN" altLang="en-US" smtClean="0"/>
              <a:t>2022/08/13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F33BE6FC-43C4-4A10-91CB-7B504B1BBB1E}" type="datetime1">
              <a:rPr kumimoji="1" lang="zh-CN" altLang="en-US" smtClean="0"/>
              <a:t>2022/08/13</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46005A3C-A902-449D-B01F-3ACCD0E4AC2F}" type="datetime1">
              <a:rPr kumimoji="1" lang="zh-CN" altLang="en-US" smtClean="0"/>
              <a:t>2022/08/13</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9BAF45D-D240-4D15-B049-58C6651777B6}" type="datetime1">
              <a:rPr kumimoji="1" lang="zh-CN" altLang="en-US" smtClean="0"/>
              <a:t>2022/08/13</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9D534170-CD1C-4B17-B5ED-8CCCF2CA0D6E}" type="datetime1">
              <a:rPr kumimoji="1" lang="zh-CN" altLang="en-US" smtClean="0"/>
              <a:t>2022/08/13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F1C31173-5916-4D85-A3D2-DD31526B18EC}" type="datetime1">
              <a:rPr kumimoji="1" lang="zh-CN" altLang="en-US" smtClean="0"/>
              <a:t>2022/08/13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15E5AAA9-C3F7-3046-83E0-47E15309121F}"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7DCD63-4BF9-4563-8C5C-6D87B6463BAC}" type="datetime1">
              <a:rPr kumimoji="1" lang="zh-CN" altLang="en-US" smtClean="0"/>
              <a:t>2022/08/13</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E5AAA9-C3F7-3046-83E0-47E15309121F}"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kumimoji="1" lang="zh-CN" altLang="en-US"/>
          </a:p>
        </p:txBody>
      </p:sp>
      <p:sp>
        <p:nvSpPr>
          <p:cNvPr id="3" name="副标题 2"/>
          <p:cNvSpPr>
            <a:spLocks noGrp="1"/>
          </p:cNvSpPr>
          <p:nvPr>
            <p:ph type="subTitle" idx="1"/>
          </p:nvPr>
        </p:nvSpPr>
        <p:spPr/>
        <p:txBody>
          <a:bodyPr/>
          <a:lstStyle/>
          <a:p>
            <a:endParaRPr kumimoji="1" lang="zh-CN" altLang="en-US"/>
          </a:p>
        </p:txBody>
      </p:sp>
      <p:pic>
        <p:nvPicPr>
          <p:cNvPr id="5" name="图片 4"/>
          <p:cNvPicPr>
            <a:picLocks noChangeAspect="1"/>
          </p:cNvPicPr>
          <p:nvPr/>
        </p:nvPicPr>
        <p:blipFill>
          <a:blip r:embed="rId2"/>
          <a:stretch>
            <a:fillRect/>
          </a:stretch>
        </p:blipFill>
        <p:spPr>
          <a:xfrm>
            <a:off x="0" y="0"/>
            <a:ext cx="12192000" cy="6858000"/>
          </a:xfrm>
          <a:prstGeom prst="rect">
            <a:avLst/>
          </a:prstGeom>
        </p:spPr>
      </p:pic>
      <p:cxnSp>
        <p:nvCxnSpPr>
          <p:cNvPr id="8" name="直线连接符 7"/>
          <p:cNvCxnSpPr/>
          <p:nvPr/>
        </p:nvCxnSpPr>
        <p:spPr>
          <a:xfrm>
            <a:off x="2157984" y="3851287"/>
            <a:ext cx="7685948" cy="0"/>
          </a:xfrm>
          <a:prstGeom prst="line">
            <a:avLst/>
          </a:prstGeom>
          <a:ln w="22225">
            <a:solidFill>
              <a:schemeClr val="bg1"/>
            </a:solidFill>
          </a:ln>
        </p:spPr>
        <p:style>
          <a:lnRef idx="3">
            <a:schemeClr val="accent3"/>
          </a:lnRef>
          <a:fillRef idx="0">
            <a:schemeClr val="accent3"/>
          </a:fillRef>
          <a:effectRef idx="2">
            <a:schemeClr val="accent3"/>
          </a:effectRef>
          <a:fontRef idx="minor">
            <a:schemeClr val="tx1"/>
          </a:fontRef>
        </p:style>
      </p:cxnSp>
      <p:sp>
        <p:nvSpPr>
          <p:cNvPr id="11" name="文本框 10"/>
          <p:cNvSpPr txBox="1"/>
          <p:nvPr/>
        </p:nvSpPr>
        <p:spPr>
          <a:xfrm>
            <a:off x="294263" y="3018610"/>
            <a:ext cx="10890250" cy="706755"/>
          </a:xfrm>
          <a:prstGeom prst="rect">
            <a:avLst/>
          </a:prstGeom>
          <a:noFill/>
        </p:spPr>
        <p:txBody>
          <a:bodyPr wrap="none" rtlCol="0">
            <a:spAutoFit/>
          </a:bodyPr>
          <a:lstStyle/>
          <a:p>
            <a:pPr algn="l"/>
            <a:r>
              <a:rPr kumimoji="1" lang="zh-CN" altLang="en-US" sz="3200" b="1" dirty="0">
                <a:solidFill>
                  <a:schemeClr val="bg1"/>
                </a:solidFill>
                <a:latin typeface="微软雅黑" panose="020B0503020204020204" pitchFamily="34" charset="-122"/>
                <a:ea typeface="微软雅黑" panose="020B0503020204020204" pitchFamily="34" charset="-122"/>
              </a:rPr>
              <a:t>作品名称：《</a:t>
            </a:r>
            <a:r>
              <a:rPr kumimoji="1" lang="en-US" altLang="zh-CN" sz="3200" b="1" dirty="0">
                <a:solidFill>
                  <a:schemeClr val="bg1"/>
                </a:solidFill>
                <a:latin typeface="微软雅黑" panose="020B0503020204020204" pitchFamily="34" charset="-122"/>
                <a:ea typeface="微软雅黑" panose="020B0503020204020204" pitchFamily="34" charset="-122"/>
              </a:rPr>
              <a:t> </a:t>
            </a:r>
            <a:r>
              <a:rPr kumimoji="1" lang="zh-CN" altLang="en-US" sz="4000" b="1" dirty="0">
                <a:solidFill>
                  <a:schemeClr val="bg1"/>
                </a:solidFill>
                <a:latin typeface="微软雅黑" panose="020B0503020204020204" pitchFamily="34" charset="-122"/>
                <a:ea typeface="微软雅黑" panose="020B0503020204020204" pitchFamily="34" charset="-122"/>
              </a:rPr>
              <a:t>智慧信访：政府数字化的智能应用</a:t>
            </a:r>
            <a:r>
              <a:rPr kumimoji="1" lang="en-US" altLang="zh-CN" sz="3200" b="1" dirty="0">
                <a:solidFill>
                  <a:schemeClr val="bg1"/>
                </a:solidFill>
                <a:latin typeface="微软雅黑" panose="020B0503020204020204" pitchFamily="34" charset="-122"/>
                <a:ea typeface="微软雅黑" panose="020B0503020204020204" pitchFamily="34" charset="-122"/>
              </a:rPr>
              <a:t> </a:t>
            </a:r>
            <a:r>
              <a:rPr kumimoji="1" lang="zh-CN" altLang="en-US" sz="3200" b="1" dirty="0">
                <a:solidFill>
                  <a:schemeClr val="bg1"/>
                </a:solidFill>
                <a:latin typeface="微软雅黑" panose="020B0503020204020204" pitchFamily="34" charset="-122"/>
                <a:ea typeface="微软雅黑" panose="020B0503020204020204" pitchFamily="34" charset="-122"/>
              </a:rPr>
              <a:t>》</a:t>
            </a:r>
          </a:p>
        </p:txBody>
      </p:sp>
      <p:sp>
        <p:nvSpPr>
          <p:cNvPr id="12" name="文本框 11"/>
          <p:cNvSpPr txBox="1"/>
          <p:nvPr/>
        </p:nvSpPr>
        <p:spPr>
          <a:xfrm>
            <a:off x="4994771" y="4991070"/>
            <a:ext cx="2011680" cy="645160"/>
          </a:xfrm>
          <a:prstGeom prst="rect">
            <a:avLst/>
          </a:prstGeom>
          <a:noFill/>
        </p:spPr>
        <p:txBody>
          <a:bodyPr wrap="none" rtlCol="0">
            <a:spAutoFit/>
          </a:bodyPr>
          <a:lstStyle/>
          <a:p>
            <a:r>
              <a:rPr kumimoji="1" lang="zh-CN" altLang="en-US" sz="3600" b="1" dirty="0">
                <a:solidFill>
                  <a:schemeClr val="bg1"/>
                </a:solidFill>
                <a:latin typeface="微软雅黑" panose="020B0503020204020204" pitchFamily="34" charset="-122"/>
                <a:ea typeface="微软雅黑" panose="020B0503020204020204" pitchFamily="34" charset="-122"/>
              </a:rPr>
              <a:t>冲冲冲队</a:t>
            </a:r>
          </a:p>
        </p:txBody>
      </p:sp>
      <p:sp>
        <p:nvSpPr>
          <p:cNvPr id="4" name="文本框 3"/>
          <p:cNvSpPr txBox="1"/>
          <p:nvPr/>
        </p:nvSpPr>
        <p:spPr>
          <a:xfrm>
            <a:off x="3131820" y="1217930"/>
            <a:ext cx="6971665" cy="829945"/>
          </a:xfrm>
          <a:prstGeom prst="rect">
            <a:avLst/>
          </a:prstGeom>
          <a:noFill/>
        </p:spPr>
        <p:txBody>
          <a:bodyPr wrap="square" rtlCol="0" anchor="t">
            <a:spAutoFit/>
          </a:bodyPr>
          <a:lstStyle/>
          <a:p>
            <a:pPr algn="l">
              <a:buClrTx/>
              <a:buSzTx/>
              <a:buFontTx/>
            </a:pPr>
            <a:r>
              <a:rPr kumimoji="1" lang="zh-CN" altLang="en-US" sz="4800" b="1" dirty="0">
                <a:solidFill>
                  <a:schemeClr val="bg1"/>
                </a:solidFill>
                <a:latin typeface="微软雅黑" panose="020B0503020204020204" pitchFamily="34" charset="-122"/>
                <a:ea typeface="微软雅黑" panose="020B0503020204020204" pitchFamily="34" charset="-122"/>
              </a:rPr>
              <a:t>社会计算创新大赛决赛</a:t>
            </a:r>
          </a:p>
        </p:txBody>
      </p:sp>
      <p:sp>
        <p:nvSpPr>
          <p:cNvPr id="6" name="灯片编号占位符 5">
            <a:extLst>
              <a:ext uri="{FF2B5EF4-FFF2-40B4-BE49-F238E27FC236}">
                <a16:creationId xmlns:a16="http://schemas.microsoft.com/office/drawing/2014/main" id="{8A079347-6F9B-4E8D-A764-71BA9428D656}"/>
              </a:ext>
            </a:extLst>
          </p:cNvPr>
          <p:cNvSpPr>
            <a:spLocks noGrp="1"/>
          </p:cNvSpPr>
          <p:nvPr>
            <p:ph type="sldNum" sz="quarter" idx="12"/>
          </p:nvPr>
        </p:nvSpPr>
        <p:spPr/>
        <p:txBody>
          <a:bodyPr/>
          <a:lstStyle/>
          <a:p>
            <a:fld id="{15E5AAA9-C3F7-3046-83E0-47E15309121F}" type="slidenum">
              <a:rPr kumimoji="1" lang="zh-CN" altLang="en-US" smtClean="0"/>
              <a:t>1</a:t>
            </a:fld>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4" name="组合 3"/>
          <p:cNvGrpSpPr/>
          <p:nvPr/>
        </p:nvGrpSpPr>
        <p:grpSpPr>
          <a:xfrm>
            <a:off x="3882390" y="2733040"/>
            <a:ext cx="829945" cy="869950"/>
            <a:chOff x="5610145" y="1333281"/>
            <a:chExt cx="830096" cy="869720"/>
          </a:xfrm>
        </p:grpSpPr>
        <p:pic>
          <p:nvPicPr>
            <p:cNvPr id="5" name="图片 4"/>
            <p:cNvPicPr>
              <a:picLocks noChangeAspect="1"/>
            </p:cNvPicPr>
            <p:nvPr/>
          </p:nvPicPr>
          <p:blipFill>
            <a:blip r:embed="rId3"/>
            <a:stretch>
              <a:fillRect/>
            </a:stretch>
          </p:blipFill>
          <p:spPr>
            <a:xfrm>
              <a:off x="5648241" y="1520464"/>
              <a:ext cx="792000" cy="682537"/>
            </a:xfrm>
            <a:prstGeom prst="rect">
              <a:avLst/>
            </a:prstGeom>
          </p:spPr>
        </p:pic>
        <p:sp>
          <p:nvSpPr>
            <p:cNvPr id="6" name="文本框 5"/>
            <p:cNvSpPr txBox="1"/>
            <p:nvPr/>
          </p:nvSpPr>
          <p:spPr>
            <a:xfrm>
              <a:off x="5610145" y="1333281"/>
              <a:ext cx="746760" cy="768350"/>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03</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0" name="文本框 19"/>
          <p:cNvSpPr txBox="1"/>
          <p:nvPr/>
        </p:nvSpPr>
        <p:spPr>
          <a:xfrm>
            <a:off x="5106135" y="2732908"/>
            <a:ext cx="5234940" cy="768350"/>
          </a:xfrm>
          <a:prstGeom prst="rect">
            <a:avLst/>
          </a:prstGeom>
          <a:noFill/>
        </p:spPr>
        <p:txBody>
          <a:bodyPr wrap="none" rtlCol="0">
            <a:spAutoFit/>
          </a:bodyPr>
          <a:lstStyle/>
          <a:p>
            <a:pPr algn="l"/>
            <a:r>
              <a:rPr kumimoji="1" lang="zh-CN" altLang="en-US" sz="44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信访诉求的</a:t>
            </a:r>
            <a:r>
              <a:rPr kumimoji="1" lang="zh-CN" altLang="en-US" sz="44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概要提取</a:t>
            </a:r>
          </a:p>
        </p:txBody>
      </p:sp>
      <p:sp>
        <p:nvSpPr>
          <p:cNvPr id="2" name="灯片编号占位符 1">
            <a:extLst>
              <a:ext uri="{FF2B5EF4-FFF2-40B4-BE49-F238E27FC236}">
                <a16:creationId xmlns:a16="http://schemas.microsoft.com/office/drawing/2014/main" id="{FC20BF16-5356-444D-90EE-459AF712B3F9}"/>
              </a:ext>
            </a:extLst>
          </p:cNvPr>
          <p:cNvSpPr>
            <a:spLocks noGrp="1"/>
          </p:cNvSpPr>
          <p:nvPr>
            <p:ph type="sldNum" sz="quarter" idx="12"/>
          </p:nvPr>
        </p:nvSpPr>
        <p:spPr/>
        <p:txBody>
          <a:bodyPr/>
          <a:lstStyle/>
          <a:p>
            <a:fld id="{15E5AAA9-C3F7-3046-83E0-47E15309121F}" type="slidenum">
              <a:rPr kumimoji="1" lang="zh-CN" altLang="en-US" smtClean="0"/>
              <a:t>10</a:t>
            </a:fld>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635635" y="1039495"/>
            <a:ext cx="10922000" cy="5124450"/>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概要提取</a:t>
            </a:r>
          </a:p>
        </p:txBody>
      </p:sp>
      <p:sp>
        <p:nvSpPr>
          <p:cNvPr id="9" name="文本框 8"/>
          <p:cNvSpPr txBox="1"/>
          <p:nvPr/>
        </p:nvSpPr>
        <p:spPr>
          <a:xfrm>
            <a:off x="2003425" y="3408680"/>
            <a:ext cx="6607175" cy="2542491"/>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lvl="0" indent="-342900" algn="just">
              <a:lnSpc>
                <a:spcPct val="135000"/>
              </a:lnSpc>
              <a:buFont typeface="+mj-lt"/>
              <a:buAutoNum type="arabicParenBoth"/>
            </a:pPr>
            <a:r>
              <a:rPr lang="en-US" altLang="zh-CN" kern="100" dirty="0">
                <a:effectLst/>
                <a:cs typeface="Times New Roman" panose="02020603050405020304" charset="0"/>
              </a:rPr>
              <a:t>S</a:t>
            </a:r>
            <a:r>
              <a:rPr lang="zh-CN" altLang="zh-CN" kern="100" dirty="0">
                <a:effectLst/>
                <a:cs typeface="Times New Roman" panose="02020603050405020304" charset="0"/>
              </a:rPr>
              <a:t>：</a:t>
            </a:r>
            <a:r>
              <a:rPr lang="en-US" altLang="zh-CN" kern="100" dirty="0">
                <a:effectLst/>
                <a:cs typeface="Times New Roman" panose="02020603050405020304" charset="0"/>
              </a:rPr>
              <a:t>Sparse </a:t>
            </a:r>
            <a:r>
              <a:rPr lang="en-US" altLang="zh-CN" kern="100" dirty="0" err="1">
                <a:effectLst/>
                <a:cs typeface="Times New Roman" panose="02020603050405020304" charset="0"/>
              </a:rPr>
              <a:t>Softmax</a:t>
            </a:r>
            <a:r>
              <a:rPr lang="zh-CN" altLang="zh-CN" kern="100" dirty="0">
                <a:effectLst/>
                <a:cs typeface="Times New Roman" panose="02020603050405020304" charset="0"/>
              </a:rPr>
              <a:t>（新设计的</a:t>
            </a:r>
            <a:r>
              <a:rPr lang="en-US" altLang="zh-CN" kern="100" dirty="0" err="1">
                <a:effectLst/>
                <a:cs typeface="Times New Roman" panose="02020603050405020304" charset="0"/>
              </a:rPr>
              <a:t>Softmax</a:t>
            </a:r>
            <a:r>
              <a:rPr lang="zh-CN" altLang="zh-CN" kern="100" dirty="0">
                <a:effectLst/>
                <a:cs typeface="Times New Roman" panose="02020603050405020304" charset="0"/>
              </a:rPr>
              <a:t>替代品）；</a:t>
            </a:r>
          </a:p>
          <a:p>
            <a:pPr marL="342900" lvl="0" indent="-342900" algn="just">
              <a:lnSpc>
                <a:spcPct val="135000"/>
              </a:lnSpc>
              <a:buFont typeface="+mj-lt"/>
              <a:buAutoNum type="arabicParenBoth"/>
            </a:pPr>
            <a:r>
              <a:rPr lang="en-US" altLang="zh-CN" kern="100" dirty="0">
                <a:effectLst/>
                <a:cs typeface="Times New Roman" panose="02020603050405020304" charset="0"/>
              </a:rPr>
              <a:t>P</a:t>
            </a:r>
            <a:r>
              <a:rPr lang="zh-CN" altLang="zh-CN" kern="100" dirty="0">
                <a:effectLst/>
                <a:cs typeface="Times New Roman" panose="02020603050405020304" charset="0"/>
              </a:rPr>
              <a:t>：</a:t>
            </a:r>
            <a:r>
              <a:rPr lang="en-US" altLang="zh-CN" kern="100" dirty="0">
                <a:effectLst/>
                <a:cs typeface="Times New Roman" panose="02020603050405020304" charset="0"/>
              </a:rPr>
              <a:t>Pretrained Language Model</a:t>
            </a:r>
            <a:r>
              <a:rPr lang="zh-CN" altLang="zh-CN" kern="100" dirty="0">
                <a:effectLst/>
                <a:cs typeface="Times New Roman" panose="02020603050405020304" charset="0"/>
              </a:rPr>
              <a:t>（预训练模型）；</a:t>
            </a:r>
          </a:p>
          <a:p>
            <a:pPr marL="342900" lvl="0" indent="-342900" algn="just">
              <a:lnSpc>
                <a:spcPct val="135000"/>
              </a:lnSpc>
              <a:buFont typeface="+mj-lt"/>
              <a:buAutoNum type="arabicParenBoth"/>
            </a:pPr>
            <a:r>
              <a:rPr lang="en-US" altLang="zh-CN" kern="100" dirty="0">
                <a:effectLst/>
                <a:cs typeface="Times New Roman" panose="02020603050405020304" charset="0"/>
              </a:rPr>
              <a:t>A</a:t>
            </a:r>
            <a:r>
              <a:rPr lang="zh-CN" altLang="zh-CN" kern="100" dirty="0">
                <a:effectLst/>
                <a:cs typeface="Times New Roman" panose="02020603050405020304" charset="0"/>
              </a:rPr>
              <a:t>：</a:t>
            </a:r>
            <a:r>
              <a:rPr lang="en-US" altLang="zh-CN" kern="100" dirty="0">
                <a:effectLst/>
                <a:cs typeface="Times New Roman" panose="02020603050405020304" charset="0"/>
              </a:rPr>
              <a:t>Abstractive</a:t>
            </a:r>
            <a:r>
              <a:rPr lang="zh-CN" altLang="zh-CN" kern="100" dirty="0">
                <a:effectLst/>
                <a:cs typeface="Times New Roman" panose="02020603050405020304" charset="0"/>
              </a:rPr>
              <a:t>（抽象式，即生成式）；</a:t>
            </a:r>
          </a:p>
          <a:p>
            <a:pPr marL="342900" lvl="0" indent="-342900" algn="just">
              <a:lnSpc>
                <a:spcPct val="135000"/>
              </a:lnSpc>
              <a:buFont typeface="+mj-lt"/>
              <a:buAutoNum type="arabicParenBoth"/>
            </a:pPr>
            <a:r>
              <a:rPr lang="en-US" altLang="zh-CN" kern="100" dirty="0">
                <a:effectLst/>
                <a:cs typeface="Times New Roman" panose="02020603050405020304" charset="0"/>
              </a:rPr>
              <a:t>C</a:t>
            </a:r>
            <a:r>
              <a:rPr lang="zh-CN" altLang="zh-CN" kern="100" dirty="0">
                <a:effectLst/>
                <a:cs typeface="Times New Roman" panose="02020603050405020304" charset="0"/>
              </a:rPr>
              <a:t>：</a:t>
            </a:r>
            <a:r>
              <a:rPr lang="en-US" altLang="zh-CN" kern="100" dirty="0">
                <a:effectLst/>
                <a:cs typeface="Times New Roman" panose="02020603050405020304" charset="0"/>
              </a:rPr>
              <a:t>Copy Mechanism</a:t>
            </a:r>
            <a:r>
              <a:rPr lang="zh-CN" altLang="zh-CN" kern="100" dirty="0">
                <a:effectLst/>
                <a:cs typeface="Times New Roman" panose="02020603050405020304" charset="0"/>
              </a:rPr>
              <a:t>（新设计的</a:t>
            </a:r>
            <a:r>
              <a:rPr lang="en-US" altLang="zh-CN" kern="100" dirty="0">
                <a:effectLst/>
                <a:cs typeface="Times New Roman" panose="02020603050405020304" charset="0"/>
              </a:rPr>
              <a:t>Copy</a:t>
            </a:r>
            <a:r>
              <a:rPr lang="zh-CN" altLang="zh-CN" kern="100" dirty="0">
                <a:effectLst/>
                <a:cs typeface="Times New Roman" panose="02020603050405020304" charset="0"/>
              </a:rPr>
              <a:t>机制）；</a:t>
            </a:r>
          </a:p>
          <a:p>
            <a:pPr marL="342900" lvl="0" indent="-342900" algn="just">
              <a:lnSpc>
                <a:spcPct val="135000"/>
              </a:lnSpc>
              <a:buFont typeface="+mj-lt"/>
              <a:buAutoNum type="arabicParenBoth"/>
            </a:pPr>
            <a:r>
              <a:rPr lang="en-US" altLang="zh-CN" kern="100" dirty="0">
                <a:effectLst/>
                <a:cs typeface="Times New Roman" panose="02020603050405020304" charset="0"/>
              </a:rPr>
              <a:t>E</a:t>
            </a:r>
            <a:r>
              <a:rPr lang="zh-CN" altLang="zh-CN" kern="100" dirty="0">
                <a:effectLst/>
                <a:cs typeface="Times New Roman" panose="02020603050405020304" charset="0"/>
              </a:rPr>
              <a:t>：</a:t>
            </a:r>
            <a:r>
              <a:rPr lang="en-US" altLang="zh-CN" kern="100" dirty="0">
                <a:effectLst/>
                <a:cs typeface="Times New Roman" panose="02020603050405020304" charset="0"/>
              </a:rPr>
              <a:t>Extractive</a:t>
            </a:r>
            <a:r>
              <a:rPr lang="zh-CN" altLang="zh-CN" kern="100" dirty="0">
                <a:effectLst/>
                <a:cs typeface="Times New Roman" panose="02020603050405020304" charset="0"/>
              </a:rPr>
              <a:t>（抽取式）；</a:t>
            </a:r>
            <a:endParaRPr lang="en-US" altLang="zh-CN" kern="100" dirty="0">
              <a:effectLst/>
              <a:cs typeface="Times New Roman" panose="02020603050405020304" charset="0"/>
            </a:endParaRPr>
          </a:p>
          <a:p>
            <a:pPr marL="342900" lvl="0" indent="-342900" algn="just">
              <a:lnSpc>
                <a:spcPct val="135000"/>
              </a:lnSpc>
              <a:buFont typeface="+mj-lt"/>
              <a:buAutoNum type="arabicParenBoth"/>
            </a:pPr>
            <a:r>
              <a:rPr lang="en-US" altLang="zh-CN" kern="100" dirty="0">
                <a:effectLst/>
              </a:rPr>
              <a:t>S</a:t>
            </a:r>
            <a:r>
              <a:rPr lang="zh-CN" altLang="zh-CN" kern="100" dirty="0">
                <a:effectLst/>
                <a:cs typeface="Times New Roman" panose="02020603050405020304" charset="0"/>
              </a:rPr>
              <a:t>：</a:t>
            </a:r>
            <a:r>
              <a:rPr lang="en-US" altLang="zh-CN" kern="100" dirty="0">
                <a:effectLst/>
              </a:rPr>
              <a:t>Special Words</a:t>
            </a:r>
            <a:r>
              <a:rPr lang="zh-CN" altLang="zh-CN" kern="100" dirty="0">
                <a:effectLst/>
                <a:cs typeface="Times New Roman" panose="02020603050405020304" charset="0"/>
              </a:rPr>
              <a:t>（将特殊词添加到预训练模型）。</a:t>
            </a:r>
            <a:endParaRPr lang="en-US" altLang="zh-CN" sz="3200" b="1" dirty="0">
              <a:cs typeface="阿里巴巴普惠体 Medium" panose="00020600040101010101" pitchFamily="18" charset="-122"/>
              <a:sym typeface="+mn-ea"/>
            </a:endParaRPr>
          </a:p>
        </p:txBody>
      </p:sp>
      <p:sp>
        <p:nvSpPr>
          <p:cNvPr id="6" name="文本框 5"/>
          <p:cNvSpPr txBox="1"/>
          <p:nvPr/>
        </p:nvSpPr>
        <p:spPr>
          <a:xfrm>
            <a:off x="860425" y="1449070"/>
            <a:ext cx="9019540" cy="2246769"/>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建模思路：</a:t>
            </a:r>
            <a:endParaRPr lang="en-US" altLang="zh-CN" sz="2400" b="1" dirty="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30000"/>
              </a:lnSpc>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综合信访数据特性，我们采取</a:t>
            </a:r>
            <a:r>
              <a:rPr lang="en-US"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抽取</a:t>
            </a:r>
            <a:r>
              <a:rPr lang="en-US"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生成</a:t>
            </a:r>
            <a:r>
              <a:rPr lang="en-US"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相结合的方式进行摘要</a:t>
            </a:r>
          </a:p>
          <a:p>
            <a:pPr marL="285750" indent="-285750">
              <a:lnSpc>
                <a:spcPct val="130000"/>
              </a:lnSpc>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并配合一些新方法来保证摘要的忠实程度与提升最终的效果</a:t>
            </a:r>
          </a:p>
          <a:p>
            <a:pPr marL="285750" indent="-285750">
              <a:lnSpc>
                <a:spcPct val="130000"/>
              </a:lnSpc>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最终使用到的模型被命名为</a:t>
            </a:r>
            <a:r>
              <a:rPr lang="en-US"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rPr>
              <a:t>SPACES:</a:t>
            </a:r>
            <a:endPar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endParaRPr lang="zh-CN" altLang="zh-CN" sz="2000" kern="100" dirty="0">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a:extLst>
              <a:ext uri="{FF2B5EF4-FFF2-40B4-BE49-F238E27FC236}">
                <a16:creationId xmlns:a16="http://schemas.microsoft.com/office/drawing/2014/main" id="{D19662AA-729C-460C-9326-8384B3563CA8}"/>
              </a:ext>
            </a:extLst>
          </p:cNvPr>
          <p:cNvSpPr>
            <a:spLocks noGrp="1"/>
          </p:cNvSpPr>
          <p:nvPr>
            <p:ph type="sldNum" sz="quarter" idx="12"/>
          </p:nvPr>
        </p:nvSpPr>
        <p:spPr/>
        <p:txBody>
          <a:bodyPr/>
          <a:lstStyle/>
          <a:p>
            <a:fld id="{15E5AAA9-C3F7-3046-83E0-47E15309121F}" type="slidenum">
              <a:rPr kumimoji="1" lang="zh-CN" altLang="en-US" smtClean="0"/>
              <a:t>11</a:t>
            </a:fld>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635577" y="130616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概要提取</a:t>
            </a:r>
          </a:p>
        </p:txBody>
      </p:sp>
      <p:sp>
        <p:nvSpPr>
          <p:cNvPr id="9" name="文本框 8"/>
          <p:cNvSpPr txBox="1"/>
          <p:nvPr/>
        </p:nvSpPr>
        <p:spPr>
          <a:xfrm>
            <a:off x="835996" y="1905849"/>
            <a:ext cx="4383367" cy="4443011"/>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indent="-342900" algn="l">
              <a:buFont typeface="+mj-lt"/>
              <a:buAutoNum type="arabicPeriod"/>
            </a:pPr>
            <a:r>
              <a:rPr lang="zh-CN" altLang="en-US" kern="100" dirty="0">
                <a:effectLst/>
                <a:cs typeface="微软雅黑" panose="020B0503020204020204" pitchFamily="34" charset="-122"/>
              </a:rPr>
              <a:t>抽取模型的原则是</a:t>
            </a:r>
            <a:r>
              <a:rPr lang="en-US" altLang="zh-CN" kern="100" dirty="0">
                <a:effectLst/>
                <a:cs typeface="微软雅黑" panose="020B0503020204020204" pitchFamily="34" charset="-122"/>
              </a:rPr>
              <a:t>“</a:t>
            </a:r>
            <a:r>
              <a:rPr lang="zh-CN" altLang="en-US" kern="100" dirty="0">
                <a:effectLst/>
                <a:cs typeface="微软雅黑" panose="020B0503020204020204" pitchFamily="34" charset="-122"/>
              </a:rPr>
              <a:t>求全</a:t>
            </a:r>
            <a:r>
              <a:rPr lang="en-US" altLang="zh-CN" kern="100" dirty="0">
                <a:effectLst/>
                <a:cs typeface="微软雅黑" panose="020B0503020204020204" pitchFamily="34" charset="-122"/>
              </a:rPr>
              <a:t>”</a:t>
            </a:r>
            <a:r>
              <a:rPr lang="zh-CN" altLang="en-US" kern="100" dirty="0">
                <a:effectLst/>
                <a:cs typeface="微软雅黑" panose="020B0503020204020204" pitchFamily="34" charset="-122"/>
              </a:rPr>
              <a:t>，即尽量把最终摘要所需要的信息覆盖到。</a:t>
            </a:r>
            <a:endParaRPr lang="en-US" altLang="zh-CN" kern="100" dirty="0">
              <a:effectLst/>
              <a:cs typeface="微软雅黑" panose="020B0503020204020204" pitchFamily="34" charset="-122"/>
            </a:endParaRPr>
          </a:p>
          <a:p>
            <a:pPr marL="342900" indent="-342900" algn="l">
              <a:buFont typeface="+mj-lt"/>
              <a:buAutoNum type="arabicPeriod"/>
            </a:pPr>
            <a:r>
              <a:rPr lang="zh-CN" altLang="zh-CN" kern="100" dirty="0">
                <a:effectLst/>
                <a:cs typeface="微软雅黑" panose="020B0503020204020204" pitchFamily="34" charset="-122"/>
              </a:rPr>
              <a:t>为了使信访内容中专有名词能够完全匹配</a:t>
            </a:r>
            <a:r>
              <a:rPr lang="zh-CN" altLang="en-US" kern="100" dirty="0">
                <a:effectLst/>
                <a:cs typeface="微软雅黑" panose="020B0503020204020204" pitchFamily="34" charset="-122"/>
              </a:rPr>
              <a:t>，</a:t>
            </a:r>
            <a:r>
              <a:rPr lang="zh-CN" altLang="zh-CN" kern="100" dirty="0">
                <a:effectLst/>
                <a:cs typeface="微软雅黑" panose="020B0503020204020204" pitchFamily="34" charset="-122"/>
              </a:rPr>
              <a:t>选择</a:t>
            </a:r>
            <a:r>
              <a:rPr lang="en-US" altLang="zh-CN" kern="100" dirty="0">
                <a:effectLst/>
                <a:cs typeface="微软雅黑" panose="020B0503020204020204" pitchFamily="34" charset="-122"/>
              </a:rPr>
              <a:t>“</a:t>
            </a:r>
            <a:r>
              <a:rPr lang="zh-CN" altLang="zh-CN" kern="100" dirty="0">
                <a:effectLst/>
                <a:cs typeface="微软雅黑" panose="020B0503020204020204" pitchFamily="34" charset="-122"/>
              </a:rPr>
              <a:t>以词为单位的加权</a:t>
            </a:r>
            <a:r>
              <a:rPr lang="en-US" altLang="zh-CN" kern="100" dirty="0">
                <a:effectLst/>
                <a:cs typeface="微软雅黑" panose="020B0503020204020204" pitchFamily="34" charset="-122"/>
              </a:rPr>
              <a:t>Rouge”</a:t>
            </a:r>
            <a:r>
              <a:rPr lang="zh-CN" altLang="zh-CN" kern="100" dirty="0">
                <a:effectLst/>
                <a:cs typeface="微软雅黑" panose="020B0503020204020204" pitchFamily="34" charset="-122"/>
              </a:rPr>
              <a:t>作为评测指标。</a:t>
            </a:r>
            <a:endParaRPr lang="zh-CN" altLang="en-US" dirty="0">
              <a:cs typeface="微软雅黑" panose="020B0503020204020204" pitchFamily="34" charset="-122"/>
            </a:endParaRPr>
          </a:p>
          <a:p>
            <a:pPr marL="342900" indent="-342900" algn="l">
              <a:buFont typeface="+mj-lt"/>
              <a:buAutoNum type="arabicPeriod"/>
            </a:pPr>
            <a:r>
              <a:rPr lang="zh-CN" altLang="zh-CN" kern="100" dirty="0">
                <a:effectLst/>
                <a:cs typeface="微软雅黑" panose="020B0503020204020204" pitchFamily="34" charset="-122"/>
              </a:rPr>
              <a:t>以句为单位的序列标注模型作为抽取模型，句向量部分用“</a:t>
            </a:r>
            <a:r>
              <a:rPr lang="en-US" altLang="zh-CN" kern="100" dirty="0">
                <a:effectLst/>
                <a:cs typeface="微软雅黑" panose="020B0503020204020204" pitchFamily="34" charset="-122"/>
              </a:rPr>
              <a:t>BERT+</a:t>
            </a:r>
            <a:r>
              <a:rPr lang="zh-CN" altLang="zh-CN" kern="100" dirty="0">
                <a:effectLst/>
                <a:cs typeface="微软雅黑" panose="020B0503020204020204" pitchFamily="34" charset="-122"/>
              </a:rPr>
              <a:t>平均池化”来生成，并固定不变，标注模型主体方面则用</a:t>
            </a:r>
            <a:r>
              <a:rPr lang="en-US" altLang="zh-CN" kern="100" dirty="0">
                <a:effectLst/>
                <a:cs typeface="微软雅黑" panose="020B0503020204020204" pitchFamily="34" charset="-122"/>
              </a:rPr>
              <a:t>DGCNN</a:t>
            </a:r>
            <a:r>
              <a:rPr lang="zh-CN" altLang="zh-CN" kern="100" dirty="0">
                <a:effectLst/>
                <a:cs typeface="微软雅黑" panose="020B0503020204020204" pitchFamily="34" charset="-122"/>
              </a:rPr>
              <a:t>模型构建。</a:t>
            </a:r>
            <a:endParaRPr lang="en-US" altLang="zh-CN" kern="100" dirty="0">
              <a:effectLst/>
              <a:cs typeface="微软雅黑" panose="020B0503020204020204" pitchFamily="34" charset="-122"/>
            </a:endParaRPr>
          </a:p>
          <a:p>
            <a:pPr marL="342900" lvl="0" indent="-342900" algn="l">
              <a:lnSpc>
                <a:spcPct val="125000"/>
              </a:lnSpc>
              <a:buFont typeface="+mj-lt"/>
              <a:buAutoNum type="arabicPeriod"/>
            </a:pPr>
            <a:endParaRPr lang="zh-CN" altLang="zh-CN" kern="100" dirty="0">
              <a:effectLst/>
              <a:cs typeface="微软雅黑" panose="020B0503020204020204" pitchFamily="34" charset="-122"/>
            </a:endParaRPr>
          </a:p>
        </p:txBody>
      </p:sp>
      <p:sp>
        <p:nvSpPr>
          <p:cNvPr id="6" name="文本框 5"/>
          <p:cNvSpPr txBox="1"/>
          <p:nvPr/>
        </p:nvSpPr>
        <p:spPr>
          <a:xfrm>
            <a:off x="841278" y="1486958"/>
            <a:ext cx="8020147"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抽取模型：</a:t>
            </a:r>
          </a:p>
        </p:txBody>
      </p:sp>
      <p:pic>
        <p:nvPicPr>
          <p:cNvPr id="12" name="图片 11"/>
          <p:cNvPicPr/>
          <p:nvPr/>
        </p:nvPicPr>
        <p:blipFill>
          <a:blip r:embed="rId3" cstate="print">
            <a:extLst>
              <a:ext uri="{28A0092B-C50C-407E-A947-70E740481C1C}">
                <a14:useLocalDpi xmlns:a14="http://schemas.microsoft.com/office/drawing/2010/main" val="0"/>
              </a:ext>
            </a:extLst>
          </a:blip>
          <a:srcRect/>
          <a:stretch>
            <a:fillRect/>
          </a:stretch>
        </p:blipFill>
        <p:spPr>
          <a:xfrm>
            <a:off x="5533545" y="1602105"/>
            <a:ext cx="4949380" cy="4265422"/>
          </a:xfrm>
          <a:prstGeom prst="rect">
            <a:avLst/>
          </a:prstGeom>
          <a:noFill/>
          <a:ln>
            <a:noFill/>
          </a:ln>
        </p:spPr>
      </p:pic>
      <p:sp>
        <p:nvSpPr>
          <p:cNvPr id="2" name="灯片编号占位符 1">
            <a:extLst>
              <a:ext uri="{FF2B5EF4-FFF2-40B4-BE49-F238E27FC236}">
                <a16:creationId xmlns:a16="http://schemas.microsoft.com/office/drawing/2014/main" id="{0C358731-5D74-47C3-B87A-B7D679962D92}"/>
              </a:ext>
            </a:extLst>
          </p:cNvPr>
          <p:cNvSpPr>
            <a:spLocks noGrp="1"/>
          </p:cNvSpPr>
          <p:nvPr>
            <p:ph type="sldNum" sz="quarter" idx="12"/>
          </p:nvPr>
        </p:nvSpPr>
        <p:spPr/>
        <p:txBody>
          <a:bodyPr/>
          <a:lstStyle/>
          <a:p>
            <a:fld id="{15E5AAA9-C3F7-3046-83E0-47E15309121F}" type="slidenum">
              <a:rPr kumimoji="1" lang="zh-CN" altLang="en-US" smtClean="0"/>
              <a:t>12</a:t>
            </a:fld>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635577" y="130616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概要提取</a:t>
            </a:r>
          </a:p>
        </p:txBody>
      </p:sp>
      <p:sp>
        <p:nvSpPr>
          <p:cNvPr id="9" name="文本框 8"/>
          <p:cNvSpPr txBox="1"/>
          <p:nvPr/>
        </p:nvSpPr>
        <p:spPr>
          <a:xfrm>
            <a:off x="803178" y="2278078"/>
            <a:ext cx="3950478" cy="3250377"/>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lvl="0" indent="-342900" algn="l">
              <a:lnSpc>
                <a:spcPct val="175000"/>
              </a:lnSpc>
              <a:buFont typeface="+mj-lt"/>
              <a:buAutoNum type="arabicPeriod"/>
            </a:pPr>
            <a:r>
              <a:rPr lang="en-US" altLang="zh-CN" kern="100" dirty="0">
                <a:effectLst/>
                <a:cs typeface="微软雅黑" panose="020B0503020204020204" pitchFamily="34" charset="-122"/>
              </a:rPr>
              <a:t>Seq2Seq</a:t>
            </a:r>
            <a:r>
              <a:rPr lang="zh-CN" altLang="zh-CN" kern="100" dirty="0">
                <a:effectLst/>
                <a:cs typeface="微软雅黑" panose="020B0503020204020204" pitchFamily="34" charset="-122"/>
              </a:rPr>
              <a:t>模型选择了经典的</a:t>
            </a:r>
            <a:r>
              <a:rPr lang="en-US" altLang="zh-CN" kern="100" dirty="0" err="1">
                <a:effectLst/>
                <a:cs typeface="微软雅黑" panose="020B0503020204020204" pitchFamily="34" charset="-122"/>
              </a:rPr>
              <a:t>UniLM</a:t>
            </a:r>
            <a:r>
              <a:rPr lang="zh-CN" altLang="en-US" kern="100" dirty="0">
                <a:effectLst/>
                <a:cs typeface="微软雅黑" panose="020B0503020204020204" pitchFamily="34" charset="-122"/>
              </a:rPr>
              <a:t>＋不限长度的</a:t>
            </a:r>
            <a:r>
              <a:rPr lang="en-US" altLang="zh-CN" kern="100" dirty="0">
                <a:effectLst/>
                <a:cs typeface="微软雅黑" panose="020B0503020204020204" pitchFamily="34" charset="-122"/>
              </a:rPr>
              <a:t>NEZHA</a:t>
            </a:r>
            <a:r>
              <a:rPr lang="zh-CN" altLang="en-US" kern="100" dirty="0">
                <a:effectLst/>
                <a:cs typeface="微软雅黑" panose="020B0503020204020204" pitchFamily="34" charset="-122"/>
              </a:rPr>
              <a:t>；</a:t>
            </a:r>
            <a:endParaRPr lang="en-US" altLang="zh-CN" kern="100" dirty="0">
              <a:effectLst/>
              <a:cs typeface="微软雅黑" panose="020B0503020204020204" pitchFamily="34" charset="-122"/>
            </a:endParaRPr>
          </a:p>
          <a:p>
            <a:pPr marL="342900" lvl="0" indent="-342900" algn="l">
              <a:lnSpc>
                <a:spcPct val="175000"/>
              </a:lnSpc>
              <a:buFont typeface="+mj-lt"/>
              <a:buAutoNum type="arabicPeriod"/>
            </a:pPr>
            <a:r>
              <a:rPr lang="en-US" altLang="zh-CN" kern="100" dirty="0">
                <a:effectLst/>
                <a:cs typeface="微软雅黑" panose="020B0503020204020204" pitchFamily="34" charset="-122"/>
              </a:rPr>
              <a:t>BIO Copy</a:t>
            </a:r>
            <a:r>
              <a:rPr lang="zh-CN" altLang="en-US" kern="100" dirty="0">
                <a:cs typeface="微软雅黑" panose="020B0503020204020204" pitchFamily="34" charset="-122"/>
              </a:rPr>
              <a:t>机制保证摘要与原始文本的忠实程度；</a:t>
            </a:r>
            <a:endParaRPr lang="en-US" altLang="zh-CN" kern="100" dirty="0">
              <a:cs typeface="微软雅黑" panose="020B0503020204020204" pitchFamily="34" charset="-122"/>
            </a:endParaRPr>
          </a:p>
          <a:p>
            <a:pPr marL="342900" lvl="0" indent="-342900" algn="l">
              <a:lnSpc>
                <a:spcPct val="175000"/>
              </a:lnSpc>
              <a:buFont typeface="+mj-lt"/>
              <a:buAutoNum type="arabicPeriod"/>
            </a:pPr>
            <a:r>
              <a:rPr lang="zh-CN" altLang="en-US" kern="100" dirty="0">
                <a:cs typeface="微软雅黑" panose="020B0503020204020204" pitchFamily="34" charset="-122"/>
                <a:sym typeface="+mn-ea"/>
              </a:rPr>
              <a:t>稀疏</a:t>
            </a:r>
            <a:r>
              <a:rPr lang="en-US" altLang="zh-CN" kern="100" dirty="0" err="1">
                <a:cs typeface="微软雅黑" panose="020B0503020204020204" pitchFamily="34" charset="-122"/>
                <a:sym typeface="+mn-ea"/>
              </a:rPr>
              <a:t>softmax</a:t>
            </a:r>
            <a:r>
              <a:rPr lang="zh-CN" altLang="en-US" kern="100" dirty="0">
                <a:cs typeface="微软雅黑" panose="020B0503020204020204" pitchFamily="34" charset="-122"/>
                <a:sym typeface="+mn-ea"/>
              </a:rPr>
              <a:t>使得预训练模型性能得到一定的提升。</a:t>
            </a:r>
            <a:endParaRPr lang="en-US" altLang="zh-CN" dirty="0">
              <a:cs typeface="微软雅黑" panose="020B0503020204020204" pitchFamily="34" charset="-122"/>
              <a:sym typeface="+mn-ea"/>
            </a:endParaRPr>
          </a:p>
        </p:txBody>
      </p:sp>
      <p:sp>
        <p:nvSpPr>
          <p:cNvPr id="6" name="文本框 5"/>
          <p:cNvSpPr txBox="1"/>
          <p:nvPr/>
        </p:nvSpPr>
        <p:spPr>
          <a:xfrm>
            <a:off x="803178" y="1563158"/>
            <a:ext cx="8020147"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生成模型：</a:t>
            </a:r>
          </a:p>
        </p:txBody>
      </p:sp>
      <p:pic>
        <p:nvPicPr>
          <p:cNvPr id="12" name="图片 11"/>
          <p:cNvPicPr/>
          <p:nvPr/>
        </p:nvPicPr>
        <p:blipFill>
          <a:blip r:embed="rId3" cstate="print">
            <a:extLst>
              <a:ext uri="{28A0092B-C50C-407E-A947-70E740481C1C}">
                <a14:useLocalDpi xmlns:a14="http://schemas.microsoft.com/office/drawing/2010/main" val="0"/>
              </a:ext>
            </a:extLst>
          </a:blip>
          <a:srcRect/>
          <a:stretch>
            <a:fillRect/>
          </a:stretch>
        </p:blipFill>
        <p:spPr>
          <a:xfrm>
            <a:off x="4896531" y="2036618"/>
            <a:ext cx="5830594" cy="3592177"/>
          </a:xfrm>
          <a:prstGeom prst="rect">
            <a:avLst/>
          </a:prstGeom>
          <a:noFill/>
          <a:ln>
            <a:noFill/>
          </a:ln>
        </p:spPr>
      </p:pic>
      <p:sp>
        <p:nvSpPr>
          <p:cNvPr id="2" name="灯片编号占位符 1">
            <a:extLst>
              <a:ext uri="{FF2B5EF4-FFF2-40B4-BE49-F238E27FC236}">
                <a16:creationId xmlns:a16="http://schemas.microsoft.com/office/drawing/2014/main" id="{102EF4C3-0817-4764-9B39-174A395AAF83}"/>
              </a:ext>
            </a:extLst>
          </p:cNvPr>
          <p:cNvSpPr>
            <a:spLocks noGrp="1"/>
          </p:cNvSpPr>
          <p:nvPr>
            <p:ph type="sldNum" sz="quarter" idx="12"/>
          </p:nvPr>
        </p:nvSpPr>
        <p:spPr/>
        <p:txBody>
          <a:bodyPr/>
          <a:lstStyle/>
          <a:p>
            <a:fld id="{15E5AAA9-C3F7-3046-83E0-47E15309121F}" type="slidenum">
              <a:rPr kumimoji="1" lang="zh-CN" altLang="en-US" smtClean="0"/>
              <a:t>13</a:t>
            </a:fld>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635635" y="972820"/>
            <a:ext cx="11083925" cy="5428615"/>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概要提取</a:t>
            </a:r>
          </a:p>
        </p:txBody>
      </p:sp>
      <p:sp>
        <p:nvSpPr>
          <p:cNvPr id="6" name="文本框 5"/>
          <p:cNvSpPr txBox="1"/>
          <p:nvPr/>
        </p:nvSpPr>
        <p:spPr>
          <a:xfrm>
            <a:off x="827943" y="1344083"/>
            <a:ext cx="8020147"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效果展示：</a:t>
            </a:r>
          </a:p>
        </p:txBody>
      </p:sp>
      <p:pic>
        <p:nvPicPr>
          <p:cNvPr id="13" name="图片 12"/>
          <p:cNvPicPr/>
          <p:nvPr/>
        </p:nvPicPr>
        <p:blipFill>
          <a:blip r:embed="rId3"/>
          <a:stretch>
            <a:fillRect/>
          </a:stretch>
        </p:blipFill>
        <p:spPr>
          <a:xfrm>
            <a:off x="3785755" y="1270866"/>
            <a:ext cx="7529945" cy="4595597"/>
          </a:xfrm>
          <a:prstGeom prst="rect">
            <a:avLst/>
          </a:prstGeom>
        </p:spPr>
      </p:pic>
      <p:sp>
        <p:nvSpPr>
          <p:cNvPr id="2" name="文本框 1"/>
          <p:cNvSpPr txBox="1"/>
          <p:nvPr/>
        </p:nvSpPr>
        <p:spPr>
          <a:xfrm>
            <a:off x="828040" y="2255520"/>
            <a:ext cx="2601595" cy="3476625"/>
          </a:xfrm>
          <a:prstGeom prst="rect">
            <a:avLst/>
          </a:prstGeom>
          <a:noFill/>
        </p:spPr>
        <p:txBody>
          <a:bodyPr wrap="square" rtlCol="0">
            <a:spAutoFit/>
          </a:bodyPr>
          <a:lstStyle/>
          <a:p>
            <a:pPr marL="285750" indent="-285750">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rPr>
              <a:t>身份证号码、车牌号等关键信息都能忠实保存；</a:t>
            </a:r>
          </a:p>
          <a:p>
            <a:pPr marL="285750" indent="-285750">
              <a:buFont typeface="Arial" panose="020B0604020202020204" pitchFamily="34" charset="0"/>
              <a:buChar char="•"/>
            </a:pPr>
            <a:endPar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endParaRPr>
          </a:p>
          <a:p>
            <a:pPr marL="285750" indent="-285750">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rPr>
              <a:t>《管理办法》等内容则被省略</a:t>
            </a:r>
          </a:p>
          <a:p>
            <a:pPr marL="285750" indent="-285750">
              <a:buFont typeface="Arial" panose="020B0604020202020204" pitchFamily="34" charset="0"/>
              <a:buChar char="•"/>
            </a:pPr>
            <a:endPar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endParaRPr>
          </a:p>
          <a:p>
            <a:pPr marL="285750" indent="-285750">
              <a:buFont typeface="Arial" panose="020B0604020202020204" pitchFamily="34" charset="0"/>
              <a:buChar char="•"/>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rPr>
              <a:t>由此业务员可以快速理解信访件的内容，提高效率</a:t>
            </a:r>
          </a:p>
          <a:p>
            <a:pPr marL="285750" indent="-285750">
              <a:buFont typeface="Arial" panose="020B0604020202020204" pitchFamily="34" charset="0"/>
              <a:buChar char="•"/>
            </a:pPr>
            <a:endPar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endParaRPr>
          </a:p>
        </p:txBody>
      </p:sp>
      <p:sp>
        <p:nvSpPr>
          <p:cNvPr id="4" name="灯片编号占位符 3">
            <a:extLst>
              <a:ext uri="{FF2B5EF4-FFF2-40B4-BE49-F238E27FC236}">
                <a16:creationId xmlns:a16="http://schemas.microsoft.com/office/drawing/2014/main" id="{07DA216C-EECA-498F-BEA1-7A153FF746AF}"/>
              </a:ext>
            </a:extLst>
          </p:cNvPr>
          <p:cNvSpPr>
            <a:spLocks noGrp="1"/>
          </p:cNvSpPr>
          <p:nvPr>
            <p:ph type="sldNum" sz="quarter" idx="12"/>
          </p:nvPr>
        </p:nvSpPr>
        <p:spPr/>
        <p:txBody>
          <a:bodyPr/>
          <a:lstStyle/>
          <a:p>
            <a:fld id="{15E5AAA9-C3F7-3046-83E0-47E15309121F}" type="slidenum">
              <a:rPr kumimoji="1" lang="zh-CN" altLang="en-US" smtClean="0"/>
              <a:t>14</a:t>
            </a:fld>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4" name="组合 3"/>
          <p:cNvGrpSpPr/>
          <p:nvPr/>
        </p:nvGrpSpPr>
        <p:grpSpPr>
          <a:xfrm>
            <a:off x="3107690" y="2682240"/>
            <a:ext cx="829945" cy="869950"/>
            <a:chOff x="5610145" y="1333281"/>
            <a:chExt cx="830096" cy="869720"/>
          </a:xfrm>
        </p:grpSpPr>
        <p:pic>
          <p:nvPicPr>
            <p:cNvPr id="5" name="图片 4"/>
            <p:cNvPicPr>
              <a:picLocks noChangeAspect="1"/>
            </p:cNvPicPr>
            <p:nvPr/>
          </p:nvPicPr>
          <p:blipFill>
            <a:blip r:embed="rId3"/>
            <a:stretch>
              <a:fillRect/>
            </a:stretch>
          </p:blipFill>
          <p:spPr>
            <a:xfrm>
              <a:off x="5648241" y="1520464"/>
              <a:ext cx="792000" cy="682537"/>
            </a:xfrm>
            <a:prstGeom prst="rect">
              <a:avLst/>
            </a:prstGeom>
          </p:spPr>
        </p:pic>
        <p:sp>
          <p:nvSpPr>
            <p:cNvPr id="6" name="文本框 5"/>
            <p:cNvSpPr txBox="1"/>
            <p:nvPr/>
          </p:nvSpPr>
          <p:spPr>
            <a:xfrm>
              <a:off x="5610145" y="1333281"/>
              <a:ext cx="746896" cy="768147"/>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04</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0" name="文本框 19"/>
          <p:cNvSpPr txBox="1"/>
          <p:nvPr/>
        </p:nvSpPr>
        <p:spPr>
          <a:xfrm>
            <a:off x="4331435" y="2682108"/>
            <a:ext cx="5796280" cy="768350"/>
          </a:xfrm>
          <a:prstGeom prst="rect">
            <a:avLst/>
          </a:prstGeom>
          <a:noFill/>
        </p:spPr>
        <p:txBody>
          <a:bodyPr wrap="none" rtlCol="0">
            <a:spAutoFit/>
          </a:bodyPr>
          <a:lstStyle/>
          <a:p>
            <a:pPr algn="l"/>
            <a:r>
              <a:rPr kumimoji="1" lang="zh-CN" altLang="en-US" sz="44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信访件信息的</a:t>
            </a:r>
            <a:r>
              <a:rPr kumimoji="1" lang="zh-CN" altLang="en-US" sz="44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自动比对</a:t>
            </a:r>
            <a:endParaRPr kumimoji="1" lang="zh-CN" altLang="en-US" sz="44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sp>
        <p:nvSpPr>
          <p:cNvPr id="2" name="灯片编号占位符 1">
            <a:extLst>
              <a:ext uri="{FF2B5EF4-FFF2-40B4-BE49-F238E27FC236}">
                <a16:creationId xmlns:a16="http://schemas.microsoft.com/office/drawing/2014/main" id="{B2C08C1E-6ADF-4B77-99A0-2CB98050156A}"/>
              </a:ext>
            </a:extLst>
          </p:cNvPr>
          <p:cNvSpPr>
            <a:spLocks noGrp="1"/>
          </p:cNvSpPr>
          <p:nvPr>
            <p:ph type="sldNum" sz="quarter" idx="12"/>
          </p:nvPr>
        </p:nvSpPr>
        <p:spPr/>
        <p:txBody>
          <a:bodyPr/>
          <a:lstStyle/>
          <a:p>
            <a:fld id="{15E5AAA9-C3F7-3046-83E0-47E15309121F}" type="slidenum">
              <a:rPr kumimoji="1" lang="zh-CN" altLang="en-US" smtClean="0"/>
              <a:t>15</a:t>
            </a:fld>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p>
        </p:txBody>
      </p:sp>
      <p:sp>
        <p:nvSpPr>
          <p:cNvPr id="8" name="单圆角矩形 12"/>
          <p:cNvSpPr/>
          <p:nvPr/>
        </p:nvSpPr>
        <p:spPr>
          <a:xfrm>
            <a:off x="635577" y="130616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285750" y="296122"/>
            <a:ext cx="9998273" cy="52197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defTabSz="914400">
              <a:lnSpc>
                <a:spcPct val="100000"/>
              </a:lnSpc>
              <a:buClrTx/>
              <a:buSzTx/>
              <a:buFontTx/>
            </a:pPr>
            <a:r>
              <a:rPr kumimoji="0"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信访件信息的自动比对</a:t>
            </a:r>
          </a:p>
        </p:txBody>
      </p:sp>
      <p:pic>
        <p:nvPicPr>
          <p:cNvPr id="2" name="图片 1"/>
          <p:cNvPicPr>
            <a:picLocks noChangeAspect="1"/>
          </p:cNvPicPr>
          <p:nvPr/>
        </p:nvPicPr>
        <p:blipFill>
          <a:blip r:embed="rId2"/>
          <a:stretch>
            <a:fillRect/>
          </a:stretch>
        </p:blipFill>
        <p:spPr>
          <a:xfrm>
            <a:off x="635576" y="1167099"/>
            <a:ext cx="10150673" cy="2926219"/>
          </a:xfrm>
          <a:prstGeom prst="rect">
            <a:avLst/>
          </a:prstGeom>
        </p:spPr>
      </p:pic>
      <p:sp>
        <p:nvSpPr>
          <p:cNvPr id="4" name="文本框 3"/>
          <p:cNvSpPr txBox="1"/>
          <p:nvPr/>
        </p:nvSpPr>
        <p:spPr>
          <a:xfrm>
            <a:off x="711775" y="4314138"/>
            <a:ext cx="9998273" cy="1641475"/>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457200" indent="-457200" algn="l">
              <a:lnSpc>
                <a:spcPct val="140000"/>
              </a:lnSpc>
              <a:buFont typeface="Arial" panose="020B0604020202020204" pitchFamily="34" charset="0"/>
              <a:buChar char="•"/>
            </a:pPr>
            <a:r>
              <a:rPr lang="zh-CN" altLang="en-US" sz="2400" dirty="0">
                <a:cs typeface="微软雅黑" panose="020B0503020204020204" pitchFamily="34" charset="-122"/>
              </a:rPr>
              <a:t>使用</a:t>
            </a:r>
            <a:r>
              <a:rPr lang="en-US" altLang="zh-CN" sz="2400" dirty="0">
                <a:cs typeface="微软雅黑" panose="020B0503020204020204" pitchFamily="34" charset="-122"/>
              </a:rPr>
              <a:t>Match-Ignition</a:t>
            </a:r>
            <a:r>
              <a:rPr lang="zh-CN" altLang="en-US" sz="2400" dirty="0">
                <a:cs typeface="微软雅黑" panose="020B0503020204020204" pitchFamily="34" charset="-122"/>
              </a:rPr>
              <a:t>模型对信访件进行相似度判别</a:t>
            </a:r>
          </a:p>
          <a:p>
            <a:pPr marL="457200" indent="-457200" algn="l">
              <a:lnSpc>
                <a:spcPct val="140000"/>
              </a:lnSpc>
              <a:buFont typeface="Arial" panose="020B0604020202020204" pitchFamily="34" charset="0"/>
              <a:buChar char="•"/>
            </a:pPr>
            <a:r>
              <a:rPr lang="zh-CN" altLang="en-US" sz="2400" dirty="0">
                <a:cs typeface="微软雅黑" panose="020B0503020204020204" pitchFamily="34" charset="-122"/>
              </a:rPr>
              <a:t>对于怀疑相似的信访件不仅返回相似度，同时还将相似处高亮展示，辅助业务员进行判别。</a:t>
            </a:r>
            <a:endParaRPr lang="zh-CN" altLang="en-US" sz="2400" dirty="0">
              <a:cs typeface="微软雅黑" panose="020B0503020204020204" pitchFamily="34" charset="-122"/>
              <a:sym typeface="+mn-ea"/>
            </a:endParaRPr>
          </a:p>
        </p:txBody>
      </p:sp>
      <p:sp>
        <p:nvSpPr>
          <p:cNvPr id="5" name="灯片编号占位符 4">
            <a:extLst>
              <a:ext uri="{FF2B5EF4-FFF2-40B4-BE49-F238E27FC236}">
                <a16:creationId xmlns:a16="http://schemas.microsoft.com/office/drawing/2014/main" id="{D868FC97-8074-436E-AA3E-AF952ACF91C5}"/>
              </a:ext>
            </a:extLst>
          </p:cNvPr>
          <p:cNvSpPr>
            <a:spLocks noGrp="1"/>
          </p:cNvSpPr>
          <p:nvPr>
            <p:ph type="sldNum" sz="quarter" idx="12"/>
          </p:nvPr>
        </p:nvSpPr>
        <p:spPr/>
        <p:txBody>
          <a:bodyPr/>
          <a:lstStyle/>
          <a:p>
            <a:fld id="{15E5AAA9-C3F7-3046-83E0-47E15309121F}" type="slidenum">
              <a:rPr kumimoji="1" lang="zh-CN" altLang="en-US" smtClean="0"/>
              <a:t>16</a:t>
            </a:fld>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p>
        </p:txBody>
      </p:sp>
      <p:sp>
        <p:nvSpPr>
          <p:cNvPr id="8" name="单圆角矩形 12"/>
          <p:cNvSpPr/>
          <p:nvPr/>
        </p:nvSpPr>
        <p:spPr>
          <a:xfrm>
            <a:off x="635577" y="1306164"/>
            <a:ext cx="10150673" cy="5078529"/>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345440" y="148090"/>
            <a:ext cx="9998273" cy="1034129"/>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defTabSz="914400">
              <a:lnSpc>
                <a:spcPct val="100000"/>
              </a:lnSpc>
              <a:buClrTx/>
              <a:buSzTx/>
              <a:buFontTx/>
            </a:pPr>
            <a:r>
              <a:rPr kumimoji="0"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信访件信息的自动比对</a:t>
            </a:r>
          </a:p>
          <a:p>
            <a:pPr algn="l" defTabSz="914400">
              <a:lnSpc>
                <a:spcPct val="100000"/>
              </a:lnSpc>
              <a:buClrTx/>
              <a:buSzTx/>
              <a:buFontTx/>
            </a:pPr>
            <a:endParaRPr kumimoji="0" lang="zh-CN" altLang="en-US" sz="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endParaRPr>
          </a:p>
          <a:p>
            <a:pPr lvl="1" algn="l" defTabSz="914400">
              <a:lnSpc>
                <a:spcPct val="100000"/>
              </a:lnSpc>
              <a:buClrTx/>
              <a:buSzTx/>
            </a:pPr>
            <a:r>
              <a:rPr lang="zh-CN" altLang="en-US" sz="2400" b="1" dirty="0">
                <a:latin typeface="微软雅黑" panose="020B0503020204020204" pitchFamily="34" charset="-122"/>
                <a:ea typeface="微软雅黑" panose="020B0503020204020204" pitchFamily="34" charset="-122"/>
              </a:rPr>
              <a:t>算法总体架构</a:t>
            </a:r>
          </a:p>
        </p:txBody>
      </p:sp>
      <p:pic>
        <p:nvPicPr>
          <p:cNvPr id="2" name="图片 1"/>
          <p:cNvPicPr>
            <a:picLocks noChangeAspect="1"/>
          </p:cNvPicPr>
          <p:nvPr/>
        </p:nvPicPr>
        <p:blipFill>
          <a:blip r:embed="rId2"/>
          <a:stretch>
            <a:fillRect/>
          </a:stretch>
        </p:blipFill>
        <p:spPr>
          <a:xfrm>
            <a:off x="635576" y="1306164"/>
            <a:ext cx="10150673" cy="2926219"/>
          </a:xfrm>
          <a:prstGeom prst="rect">
            <a:avLst/>
          </a:prstGeom>
        </p:spPr>
      </p:pic>
      <p:sp>
        <p:nvSpPr>
          <p:cNvPr id="4" name="文本框 3"/>
          <p:cNvSpPr txBox="1"/>
          <p:nvPr/>
        </p:nvSpPr>
        <p:spPr>
          <a:xfrm>
            <a:off x="711775" y="4449213"/>
            <a:ext cx="9998273" cy="156845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a:lnSpc>
                <a:spcPct val="150000"/>
              </a:lnSpc>
            </a:pPr>
            <a:r>
              <a:rPr lang="zh-CN" altLang="en-US" sz="2400" dirty="0">
                <a:cs typeface="微软雅黑" panose="020B0503020204020204" pitchFamily="34" charset="-122"/>
              </a:rPr>
              <a:t>相似度判别两个层次结构：句子级和单词级</a:t>
            </a:r>
            <a:endParaRPr lang="en-US" altLang="zh-CN" sz="2400" dirty="0">
              <a:cs typeface="微软雅黑" panose="020B0503020204020204" pitchFamily="34" charset="-122"/>
            </a:endParaRPr>
          </a:p>
          <a:p>
            <a:pPr marL="800100" lvl="1" indent="-342900" algn="l">
              <a:lnSpc>
                <a:spcPct val="150000"/>
              </a:lnSpc>
              <a:buFont typeface="+mj-lt"/>
              <a:buAutoNum type="arabicPeriod"/>
            </a:pPr>
            <a:r>
              <a:rPr lang="zh-CN" altLang="en-US" sz="2000" dirty="0">
                <a:cs typeface="微软雅黑" panose="020B0503020204020204" pitchFamily="34" charset="-122"/>
              </a:rPr>
              <a:t>句子级：使用</a:t>
            </a:r>
            <a:r>
              <a:rPr lang="en-US" altLang="zh-CN" sz="2000" dirty="0">
                <a:cs typeface="微软雅黑" panose="020B0503020204020204" pitchFamily="34" charset="-122"/>
              </a:rPr>
              <a:t>PageRank</a:t>
            </a:r>
            <a:r>
              <a:rPr lang="zh-CN" altLang="en-US" sz="2000" dirty="0">
                <a:cs typeface="微软雅黑" panose="020B0503020204020204" pitchFamily="34" charset="-122"/>
              </a:rPr>
              <a:t>算法过滤掉不重要的句子</a:t>
            </a:r>
            <a:endParaRPr lang="en-US" altLang="zh-CN" sz="2000" dirty="0">
              <a:cs typeface="微软雅黑" panose="020B0503020204020204" pitchFamily="34" charset="-122"/>
            </a:endParaRPr>
          </a:p>
          <a:p>
            <a:pPr marL="800100" lvl="1" indent="-342900" algn="l">
              <a:lnSpc>
                <a:spcPct val="150000"/>
              </a:lnSpc>
              <a:buFont typeface="+mj-lt"/>
              <a:buAutoNum type="arabicPeriod"/>
            </a:pPr>
            <a:r>
              <a:rPr lang="zh-CN" altLang="en-US" sz="2000" dirty="0">
                <a:cs typeface="微软雅黑" panose="020B0503020204020204" pitchFamily="34" charset="-122"/>
                <a:sym typeface="+mn-ea"/>
              </a:rPr>
              <a:t>单词级：在 </a:t>
            </a:r>
            <a:r>
              <a:rPr lang="en-US" altLang="zh-CN" sz="2000" dirty="0">
                <a:cs typeface="微软雅黑" panose="020B0503020204020204" pitchFamily="34" charset="-122"/>
                <a:sym typeface="+mn-ea"/>
              </a:rPr>
              <a:t>Transformer </a:t>
            </a:r>
            <a:r>
              <a:rPr lang="zh-CN" altLang="en-US" sz="2000" dirty="0">
                <a:cs typeface="微软雅黑" panose="020B0503020204020204" pitchFamily="34" charset="-122"/>
                <a:sym typeface="+mn-ea"/>
              </a:rPr>
              <a:t>模型中嵌入 </a:t>
            </a:r>
            <a:r>
              <a:rPr lang="en-US" altLang="zh-CN" sz="2000" dirty="0">
                <a:cs typeface="微软雅黑" panose="020B0503020204020204" pitchFamily="34" charset="-122"/>
                <a:sym typeface="+mn-ea"/>
              </a:rPr>
              <a:t>PageRank</a:t>
            </a:r>
            <a:r>
              <a:rPr lang="zh-CN" altLang="en-US" sz="2000" dirty="0">
                <a:cs typeface="微软雅黑" panose="020B0503020204020204" pitchFamily="34" charset="-122"/>
                <a:sym typeface="+mn-ea"/>
              </a:rPr>
              <a:t>，提取出关键信息进行相似性判别</a:t>
            </a:r>
          </a:p>
        </p:txBody>
      </p:sp>
      <p:sp>
        <p:nvSpPr>
          <p:cNvPr id="5" name="灯片编号占位符 4">
            <a:extLst>
              <a:ext uri="{FF2B5EF4-FFF2-40B4-BE49-F238E27FC236}">
                <a16:creationId xmlns:a16="http://schemas.microsoft.com/office/drawing/2014/main" id="{096B0928-AF28-45DC-82CD-0BA8DCF8967D}"/>
              </a:ext>
            </a:extLst>
          </p:cNvPr>
          <p:cNvSpPr>
            <a:spLocks noGrp="1"/>
          </p:cNvSpPr>
          <p:nvPr>
            <p:ph type="sldNum" sz="quarter" idx="12"/>
          </p:nvPr>
        </p:nvSpPr>
        <p:spPr/>
        <p:txBody>
          <a:bodyPr/>
          <a:lstStyle/>
          <a:p>
            <a:fld id="{15E5AAA9-C3F7-3046-83E0-47E15309121F}" type="slidenum">
              <a:rPr kumimoji="1" lang="zh-CN" altLang="en-US" smtClean="0"/>
              <a:t>17</a:t>
            </a:fld>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p>
        </p:txBody>
      </p:sp>
      <p:sp>
        <p:nvSpPr>
          <p:cNvPr id="8" name="单圆角矩形 12"/>
          <p:cNvSpPr/>
          <p:nvPr/>
        </p:nvSpPr>
        <p:spPr>
          <a:xfrm>
            <a:off x="635577" y="1306164"/>
            <a:ext cx="10150673" cy="5078529"/>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345440" y="148090"/>
            <a:ext cx="9998273" cy="1015021"/>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a:lnSpc>
                <a:spcPct val="120000"/>
              </a:lnSpc>
            </a:pPr>
            <a:r>
              <a:rPr kumimoji="0"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信访件信息的自动比对</a:t>
            </a:r>
            <a:endParaRPr lang="en-US" altLang="zh-CN" sz="28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a:p>
            <a:pPr lvl="1" algn="l" defTabSz="914400">
              <a:lnSpc>
                <a:spcPct val="120000"/>
              </a:lnSpc>
              <a:buClrTx/>
              <a:buSzTx/>
            </a:pPr>
            <a:r>
              <a:rPr lang="zh-CN" altLang="en-US" sz="2400" b="1" dirty="0">
                <a:latin typeface="微软雅黑" panose="020B0503020204020204" pitchFamily="34" charset="-122"/>
                <a:ea typeface="微软雅黑" panose="020B0503020204020204" pitchFamily="34" charset="-122"/>
                <a:cs typeface="阿里巴巴普惠体 Medium" panose="00020600040101010101" pitchFamily="18" charset="-122"/>
              </a:rPr>
              <a:t>句子</a:t>
            </a:r>
            <a:r>
              <a:rPr kumimoji="0" lang="zh-CN" altLang="en-US" sz="2400" b="1" dirty="0">
                <a:latin typeface="微软雅黑" panose="020B0503020204020204" pitchFamily="34" charset="-122"/>
                <a:ea typeface="微软雅黑" panose="020B0503020204020204" pitchFamily="34" charset="-122"/>
                <a:cs typeface="阿里巴巴普惠体 Medium" panose="00020600040101010101" pitchFamily="18" charset="-122"/>
              </a:rPr>
              <a:t>级噪声过滤</a:t>
            </a:r>
          </a:p>
        </p:txBody>
      </p:sp>
      <p:pic>
        <p:nvPicPr>
          <p:cNvPr id="2" name="图片 1"/>
          <p:cNvPicPr>
            <a:picLocks noChangeAspect="1"/>
          </p:cNvPicPr>
          <p:nvPr/>
        </p:nvPicPr>
        <p:blipFill rotWithShape="1">
          <a:blip r:embed="rId2"/>
          <a:srcRect l="1854" r="1854"/>
          <a:stretch/>
        </p:blipFill>
        <p:spPr>
          <a:xfrm>
            <a:off x="638613" y="1306165"/>
            <a:ext cx="4966043" cy="2926112"/>
          </a:xfrm>
          <a:prstGeom prst="rect">
            <a:avLst/>
          </a:prstGeom>
        </p:spPr>
      </p:pic>
      <p:sp>
        <p:nvSpPr>
          <p:cNvPr id="4" name="文本框 3"/>
          <p:cNvSpPr txBox="1"/>
          <p:nvPr/>
        </p:nvSpPr>
        <p:spPr>
          <a:xfrm>
            <a:off x="711776" y="4466542"/>
            <a:ext cx="5108444" cy="853567"/>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indent="-342900" algn="l">
              <a:buFont typeface="Wingdings" panose="05000000000000000000" charset="0"/>
              <a:buChar char="ü"/>
            </a:pPr>
            <a:r>
              <a:rPr lang="zh-CN" altLang="en-US" dirty="0">
                <a:cs typeface="微软雅黑" panose="020B0503020204020204" pitchFamily="34" charset="-122"/>
              </a:rPr>
              <a:t>句子级：</a:t>
            </a:r>
          </a:p>
          <a:p>
            <a:pPr marL="342900" indent="-342900" algn="l"/>
            <a:r>
              <a:rPr lang="en-US" altLang="zh-CN" dirty="0">
                <a:cs typeface="微软雅黑" panose="020B0503020204020204" pitchFamily="34" charset="-122"/>
              </a:rPr>
              <a:t>	</a:t>
            </a:r>
            <a:r>
              <a:rPr lang="zh-CN" altLang="en-US" dirty="0">
                <a:cs typeface="微软雅黑" panose="020B0503020204020204" pitchFamily="34" charset="-122"/>
              </a:rPr>
              <a:t>使用</a:t>
            </a:r>
            <a:r>
              <a:rPr lang="en-US" altLang="zh-CN" dirty="0">
                <a:cs typeface="微软雅黑" panose="020B0503020204020204" pitchFamily="34" charset="-122"/>
              </a:rPr>
              <a:t>PageRank</a:t>
            </a:r>
            <a:r>
              <a:rPr lang="zh-CN" altLang="en-US" dirty="0">
                <a:cs typeface="微软雅黑" panose="020B0503020204020204" pitchFamily="34" charset="-122"/>
              </a:rPr>
              <a:t>算法过滤掉不重要的句子</a:t>
            </a:r>
            <a:endParaRPr lang="zh-CN" altLang="en-US" dirty="0">
              <a:cs typeface="微软雅黑" panose="020B0503020204020204" pitchFamily="34" charset="-122"/>
              <a:sym typeface="+mn-ea"/>
            </a:endParaRPr>
          </a:p>
        </p:txBody>
      </p:sp>
      <p:grpSp>
        <p:nvGrpSpPr>
          <p:cNvPr id="5" name="组合 4">
            <a:extLst>
              <a:ext uri="{FF2B5EF4-FFF2-40B4-BE49-F238E27FC236}">
                <a16:creationId xmlns:a16="http://schemas.microsoft.com/office/drawing/2014/main" id="{9AD0EB05-5EE0-ABB1-8CC8-AC3C28C7377B}"/>
              </a:ext>
            </a:extLst>
          </p:cNvPr>
          <p:cNvGrpSpPr/>
          <p:nvPr/>
        </p:nvGrpSpPr>
        <p:grpSpPr>
          <a:xfrm>
            <a:off x="5895398" y="1705233"/>
            <a:ext cx="5659755" cy="4042976"/>
            <a:chOff x="10330" y="967"/>
            <a:chExt cx="8913" cy="6367"/>
          </a:xfrm>
        </p:grpSpPr>
        <p:grpSp>
          <p:nvGrpSpPr>
            <p:cNvPr id="11" name="组合 10">
              <a:extLst>
                <a:ext uri="{FF2B5EF4-FFF2-40B4-BE49-F238E27FC236}">
                  <a16:creationId xmlns:a16="http://schemas.microsoft.com/office/drawing/2014/main" id="{84775040-4C5D-B0E9-75A6-8A9262816BFC}"/>
                </a:ext>
              </a:extLst>
            </p:cNvPr>
            <p:cNvGrpSpPr/>
            <p:nvPr/>
          </p:nvGrpSpPr>
          <p:grpSpPr>
            <a:xfrm>
              <a:off x="10330" y="967"/>
              <a:ext cx="8913" cy="5047"/>
              <a:chOff x="6597449" y="1297599"/>
              <a:chExt cx="5660558" cy="3204393"/>
            </a:xfrm>
          </p:grpSpPr>
          <p:grpSp>
            <p:nvGrpSpPr>
              <p:cNvPr id="30" name="组合 29">
                <a:extLst>
                  <a:ext uri="{FF2B5EF4-FFF2-40B4-BE49-F238E27FC236}">
                    <a16:creationId xmlns:a16="http://schemas.microsoft.com/office/drawing/2014/main" id="{9829D138-7CB4-E5A3-9ED1-72B58556A45D}"/>
                  </a:ext>
                </a:extLst>
              </p:cNvPr>
              <p:cNvGrpSpPr/>
              <p:nvPr/>
            </p:nvGrpSpPr>
            <p:grpSpPr>
              <a:xfrm>
                <a:off x="6598084" y="1297599"/>
                <a:ext cx="4962418" cy="978557"/>
                <a:chOff x="5856062" y="1796844"/>
                <a:chExt cx="4962418" cy="978557"/>
              </a:xfrm>
            </p:grpSpPr>
            <p:sp>
              <p:nvSpPr>
                <p:cNvPr id="40" name="文本框 39">
                  <a:extLst>
                    <a:ext uri="{FF2B5EF4-FFF2-40B4-BE49-F238E27FC236}">
                      <a16:creationId xmlns:a16="http://schemas.microsoft.com/office/drawing/2014/main" id="{7919081C-6491-71D1-BD76-2D49A68580A1}"/>
                    </a:ext>
                  </a:extLst>
                </p:cNvPr>
                <p:cNvSpPr txBox="1"/>
                <p:nvPr/>
              </p:nvSpPr>
              <p:spPr>
                <a:xfrm>
                  <a:off x="6549760" y="1796844"/>
                  <a:ext cx="4268720" cy="978557"/>
                </a:xfrm>
                <a:prstGeom prst="rect">
                  <a:avLst/>
                </a:prstGeom>
                <a:noFill/>
              </p:spPr>
              <p:txBody>
                <a:bodyPr wrap="square">
                  <a:spAutoFit/>
                </a:bodyPr>
                <a:lstStyle/>
                <a:p>
                  <a:pPr>
                    <a:lnSpc>
                      <a:spcPct val="90000"/>
                    </a:lnSpc>
                    <a:defRPr/>
                  </a:pPr>
                  <a:r>
                    <a:rPr lang="zh-CN" altLang="zh-CN" dirty="0">
                      <a:solidFill>
                        <a:srgbClr val="000000"/>
                      </a:solidFill>
                      <a:latin typeface="微软雅黑" panose="020B0503020204020204" pitchFamily="34" charset="-122"/>
                      <a:ea typeface="微软雅黑" panose="020B0503020204020204" pitchFamily="34" charset="-122"/>
                    </a:rPr>
                    <a:t>将两个待判别相似度的长文本中的句子</a:t>
                  </a:r>
                  <a:r>
                    <a:rPr lang="zh-CN" altLang="en-US" dirty="0">
                      <a:solidFill>
                        <a:srgbClr val="000000"/>
                      </a:solidFill>
                      <a:latin typeface="微软雅黑" panose="020B0503020204020204" pitchFamily="34" charset="-122"/>
                      <a:ea typeface="微软雅黑" panose="020B0503020204020204" pitchFamily="34" charset="-122"/>
                    </a:rPr>
                    <a:t>合并为联合句子集合</a:t>
                  </a:r>
                  <a:endParaRPr lang="en-US" altLang="zh-CN" dirty="0">
                    <a:solidFill>
                      <a:srgbClr val="000000"/>
                    </a:solidFill>
                    <a:latin typeface="微软雅黑" panose="020B0503020204020204" pitchFamily="34" charset="-122"/>
                    <a:ea typeface="微软雅黑" panose="020B0503020204020204" pitchFamily="34" charset="-122"/>
                    <a:sym typeface="+mn-ea"/>
                  </a:endParaRPr>
                </a:p>
                <a:p>
                  <a:pPr marL="0" marR="0" lvl="0" indent="0" defTabSz="914400" eaLnBrk="1" fontAlgn="auto" latinLnBrk="0" hangingPunct="1">
                    <a:lnSpc>
                      <a:spcPct val="9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solidFill>
                    <a:effectLst/>
                    <a:uLnTx/>
                    <a:uFillTx/>
                    <a:latin typeface="Century Gothic" panose="020B0502020202020204" pitchFamily="34" charset="0"/>
                    <a:ea typeface="微软雅黑" panose="020B0503020204020204" pitchFamily="34" charset="-122"/>
                    <a:sym typeface="+mn-lt"/>
                  </a:endParaRPr>
                </a:p>
              </p:txBody>
            </p:sp>
            <p:sp>
              <p:nvSpPr>
                <p:cNvPr id="41" name="椭圆 40">
                  <a:extLst>
                    <a:ext uri="{FF2B5EF4-FFF2-40B4-BE49-F238E27FC236}">
                      <a16:creationId xmlns:a16="http://schemas.microsoft.com/office/drawing/2014/main" id="{D9E40EE9-415D-0386-A769-E024BC6EB3A8}"/>
                    </a:ext>
                  </a:extLst>
                </p:cNvPr>
                <p:cNvSpPr/>
                <p:nvPr/>
              </p:nvSpPr>
              <p:spPr>
                <a:xfrm>
                  <a:off x="5856062" y="181890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1</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31" name="组合 30">
                <a:extLst>
                  <a:ext uri="{FF2B5EF4-FFF2-40B4-BE49-F238E27FC236}">
                    <a16:creationId xmlns:a16="http://schemas.microsoft.com/office/drawing/2014/main" id="{9F498941-BC83-A118-F2B0-2EDEA2849165}"/>
                  </a:ext>
                </a:extLst>
              </p:cNvPr>
              <p:cNvGrpSpPr/>
              <p:nvPr/>
            </p:nvGrpSpPr>
            <p:grpSpPr>
              <a:xfrm>
                <a:off x="6598719" y="2157104"/>
                <a:ext cx="5659288" cy="620713"/>
                <a:chOff x="5856697" y="1619513"/>
                <a:chExt cx="5659288" cy="620713"/>
              </a:xfrm>
            </p:grpSpPr>
            <p:sp>
              <p:nvSpPr>
                <p:cNvPr id="38" name="文本框 37">
                  <a:extLst>
                    <a:ext uri="{FF2B5EF4-FFF2-40B4-BE49-F238E27FC236}">
                      <a16:creationId xmlns:a16="http://schemas.microsoft.com/office/drawing/2014/main" id="{446B64B0-A727-639D-EE54-F71EB6A89462}"/>
                    </a:ext>
                  </a:extLst>
                </p:cNvPr>
                <p:cNvSpPr txBox="1"/>
                <p:nvPr/>
              </p:nvSpPr>
              <p:spPr>
                <a:xfrm>
                  <a:off x="6550100" y="1696347"/>
                  <a:ext cx="4965885" cy="48012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solidFill>
                    <a:effectLst/>
                    <a:uLnTx/>
                    <a:uFillTx/>
                    <a:latin typeface="Century Gothic" panose="020B0502020202020204" pitchFamily="34" charset="0"/>
                    <a:ea typeface="微软雅黑" panose="020B0503020204020204" pitchFamily="34" charset="-122"/>
                    <a:sym typeface="+mn-lt"/>
                  </a:endParaRPr>
                </a:p>
              </p:txBody>
            </p:sp>
            <p:sp>
              <p:nvSpPr>
                <p:cNvPr id="39" name="椭圆 38">
                  <a:extLst>
                    <a:ext uri="{FF2B5EF4-FFF2-40B4-BE49-F238E27FC236}">
                      <a16:creationId xmlns:a16="http://schemas.microsoft.com/office/drawing/2014/main" id="{7ACD3D46-5A03-4C51-D616-771D775AF697}"/>
                    </a:ext>
                  </a:extLst>
                </p:cNvPr>
                <p:cNvSpPr/>
                <p:nvPr/>
              </p:nvSpPr>
              <p:spPr>
                <a:xfrm>
                  <a:off x="5856697" y="16195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2</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32" name="组合 31">
                <a:extLst>
                  <a:ext uri="{FF2B5EF4-FFF2-40B4-BE49-F238E27FC236}">
                    <a16:creationId xmlns:a16="http://schemas.microsoft.com/office/drawing/2014/main" id="{43C46748-0DAB-3B06-D98D-8F586B784DCD}"/>
                  </a:ext>
                </a:extLst>
              </p:cNvPr>
              <p:cNvGrpSpPr/>
              <p:nvPr/>
            </p:nvGrpSpPr>
            <p:grpSpPr>
              <a:xfrm>
                <a:off x="6597449" y="2994521"/>
                <a:ext cx="4891560" cy="668149"/>
                <a:chOff x="5855427" y="1420758"/>
                <a:chExt cx="4891560" cy="668149"/>
              </a:xfrm>
            </p:grpSpPr>
            <p:sp>
              <p:nvSpPr>
                <p:cNvPr id="36" name="文本框 35">
                  <a:extLst>
                    <a:ext uri="{FF2B5EF4-FFF2-40B4-BE49-F238E27FC236}">
                      <a16:creationId xmlns:a16="http://schemas.microsoft.com/office/drawing/2014/main" id="{E91FF3BE-4BAD-E97C-EC3B-1C106DBEFBA7}"/>
                    </a:ext>
                  </a:extLst>
                </p:cNvPr>
                <p:cNvSpPr txBox="1"/>
                <p:nvPr/>
              </p:nvSpPr>
              <p:spPr>
                <a:xfrm>
                  <a:off x="6548740" y="1498080"/>
                  <a:ext cx="4198247" cy="590827"/>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利用联合句子集合中的句子对之间的相似度来构建句子相似度图</a:t>
                  </a:r>
                </a:p>
              </p:txBody>
            </p:sp>
            <p:sp>
              <p:nvSpPr>
                <p:cNvPr id="37" name="椭圆 36">
                  <a:extLst>
                    <a:ext uri="{FF2B5EF4-FFF2-40B4-BE49-F238E27FC236}">
                      <a16:creationId xmlns:a16="http://schemas.microsoft.com/office/drawing/2014/main" id="{91B79E99-B95B-6E38-000A-742B9F0AF784}"/>
                    </a:ext>
                  </a:extLst>
                </p:cNvPr>
                <p:cNvSpPr/>
                <p:nvPr/>
              </p:nvSpPr>
              <p:spPr>
                <a:xfrm>
                  <a:off x="5855427" y="142075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3</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33" name="组合 32">
                <a:extLst>
                  <a:ext uri="{FF2B5EF4-FFF2-40B4-BE49-F238E27FC236}">
                    <a16:creationId xmlns:a16="http://schemas.microsoft.com/office/drawing/2014/main" id="{41DA995F-C4D5-A4D1-A2FD-72787146FA13}"/>
                  </a:ext>
                </a:extLst>
              </p:cNvPr>
              <p:cNvGrpSpPr/>
              <p:nvPr/>
            </p:nvGrpSpPr>
            <p:grpSpPr>
              <a:xfrm>
                <a:off x="6597449" y="3831303"/>
                <a:ext cx="4771866" cy="670689"/>
                <a:chOff x="5855427" y="1221368"/>
                <a:chExt cx="4771866" cy="670689"/>
              </a:xfrm>
            </p:grpSpPr>
            <p:sp>
              <p:nvSpPr>
                <p:cNvPr id="34" name="文本框 33">
                  <a:extLst>
                    <a:ext uri="{FF2B5EF4-FFF2-40B4-BE49-F238E27FC236}">
                      <a16:creationId xmlns:a16="http://schemas.microsoft.com/office/drawing/2014/main" id="{0971B1C8-0C4A-78FD-808F-31ABE170EFC8}"/>
                    </a:ext>
                  </a:extLst>
                </p:cNvPr>
                <p:cNvSpPr txBox="1"/>
                <p:nvPr/>
              </p:nvSpPr>
              <p:spPr>
                <a:xfrm>
                  <a:off x="6549853" y="1301230"/>
                  <a:ext cx="4077440" cy="590827"/>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将</a:t>
                  </a:r>
                  <a:r>
                    <a:rPr lang="en-US" altLang="zh-CN" dirty="0">
                      <a:solidFill>
                        <a:srgbClr val="000000"/>
                      </a:solidFill>
                      <a:latin typeface="微软雅黑" panose="020B0503020204020204" pitchFamily="34" charset="-122"/>
                      <a:ea typeface="微软雅黑" panose="020B0503020204020204" pitchFamily="34" charset="-122"/>
                      <a:sym typeface="+mn-lt"/>
                    </a:rPr>
                    <a:t>PageRank</a:t>
                  </a:r>
                  <a:r>
                    <a:rPr lang="zh-CN" altLang="en-US" dirty="0">
                      <a:solidFill>
                        <a:srgbClr val="000000"/>
                      </a:solidFill>
                      <a:latin typeface="微软雅黑" panose="020B0503020204020204" pitchFamily="34" charset="-122"/>
                      <a:ea typeface="微软雅黑" panose="020B0503020204020204" pitchFamily="34" charset="-122"/>
                      <a:sym typeface="+mn-lt"/>
                    </a:rPr>
                    <a:t>算法应用于构建的句子相似度图得到每个句子的重要性</a:t>
                  </a:r>
                </a:p>
              </p:txBody>
            </p:sp>
            <p:sp>
              <p:nvSpPr>
                <p:cNvPr id="35" name="椭圆 34">
                  <a:extLst>
                    <a:ext uri="{FF2B5EF4-FFF2-40B4-BE49-F238E27FC236}">
                      <a16:creationId xmlns:a16="http://schemas.microsoft.com/office/drawing/2014/main" id="{ACB1C47A-3799-213B-2E1C-3F3583CDDAE6}"/>
                    </a:ext>
                  </a:extLst>
                </p:cNvPr>
                <p:cNvSpPr/>
                <p:nvPr/>
              </p:nvSpPr>
              <p:spPr>
                <a:xfrm>
                  <a:off x="5855427" y="122136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4</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26" name="组合 25">
              <a:extLst>
                <a:ext uri="{FF2B5EF4-FFF2-40B4-BE49-F238E27FC236}">
                  <a16:creationId xmlns:a16="http://schemas.microsoft.com/office/drawing/2014/main" id="{125754C6-6EC9-9B19-CA65-673F1642BA79}"/>
                </a:ext>
              </a:extLst>
            </p:cNvPr>
            <p:cNvGrpSpPr/>
            <p:nvPr/>
          </p:nvGrpSpPr>
          <p:grpSpPr>
            <a:xfrm>
              <a:off x="10332" y="6265"/>
              <a:ext cx="7511" cy="1069"/>
              <a:chOff x="5857332" y="1213113"/>
              <a:chExt cx="4769946" cy="679360"/>
            </a:xfrm>
          </p:grpSpPr>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1B5412FB-3C76-0EE8-F57A-7FB38961687B}"/>
                      </a:ext>
                    </a:extLst>
                  </p:cNvPr>
                  <p:cNvSpPr txBox="1"/>
                  <p:nvPr/>
                </p:nvSpPr>
                <p:spPr>
                  <a:xfrm>
                    <a:off x="6549853" y="1301229"/>
                    <a:ext cx="4077425" cy="59124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zh-CN" dirty="0">
                        <a:solidFill>
                          <a:srgbClr val="000000"/>
                        </a:solidFill>
                        <a:latin typeface="微软雅黑" panose="020B0503020204020204" pitchFamily="34" charset="-122"/>
                        <a:ea typeface="微软雅黑" panose="020B0503020204020204" pitchFamily="34" charset="-122"/>
                      </a:rPr>
                      <a:t>分别为每个长篇文本提取前 </a:t>
                    </a:r>
                    <a14:m>
                      <m:oMath xmlns:m="http://schemas.openxmlformats.org/officeDocument/2006/math">
                        <m:r>
                          <a:rPr lang="en-US" altLang="zh-CN">
                            <a:solidFill>
                              <a:srgbClr val="000000"/>
                            </a:solidFill>
                            <a:latin typeface="Cambria Math" panose="02040503050406030204" pitchFamily="18" charset="0"/>
                            <a:ea typeface="微软雅黑" panose="020B0503020204020204" pitchFamily="34" charset="-122"/>
                          </a:rPr>
                          <m:t>𝜆</m:t>
                        </m:r>
                      </m:oMath>
                    </a14:m>
                    <a:r>
                      <a:rPr lang="en-US" altLang="zh-CN" dirty="0">
                        <a:solidFill>
                          <a:srgbClr val="000000"/>
                        </a:solidFill>
                        <a:latin typeface="微软雅黑" panose="020B0503020204020204" pitchFamily="34" charset="-122"/>
                        <a:ea typeface="微软雅黑" panose="020B0503020204020204" pitchFamily="34" charset="-122"/>
                      </a:rPr>
                      <a:t> </a:t>
                    </a:r>
                    <a:r>
                      <a:rPr lang="zh-CN" altLang="zh-CN" dirty="0">
                        <a:solidFill>
                          <a:srgbClr val="000000"/>
                        </a:solidFill>
                        <a:latin typeface="微软雅黑" panose="020B0503020204020204" pitchFamily="34" charset="-122"/>
                        <a:ea typeface="微软雅黑" panose="020B0503020204020204" pitchFamily="34" charset="-122"/>
                      </a:rPr>
                      <a:t>个句子</a:t>
                    </a:r>
                    <a:r>
                      <a:rPr lang="zh-CN" altLang="en-US" dirty="0">
                        <a:solidFill>
                          <a:srgbClr val="000000"/>
                        </a:solidFill>
                        <a:latin typeface="微软雅黑" panose="020B0503020204020204" pitchFamily="34" charset="-122"/>
                        <a:ea typeface="微软雅黑" panose="020B0503020204020204" pitchFamily="34" charset="-122"/>
                      </a:rPr>
                      <a:t>，去除剩余的噪声句子</a:t>
                    </a:r>
                    <a:endParaRPr lang="zh-CN" altLang="en-US" dirty="0">
                      <a:solidFill>
                        <a:srgbClr val="000000"/>
                      </a:solidFill>
                      <a:latin typeface="微软雅黑" panose="020B0503020204020204" pitchFamily="34" charset="-122"/>
                      <a:ea typeface="微软雅黑" panose="020B0503020204020204" pitchFamily="34" charset="-122"/>
                      <a:sym typeface="+mn-lt"/>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6549853" y="1301229"/>
                    <a:ext cx="4077425" cy="591244"/>
                  </a:xfrm>
                  <a:prstGeom prst="rect">
                    <a:avLst/>
                  </a:prstGeom>
                  <a:blipFill rotWithShape="1">
                    <a:blip r:embed="rId3"/>
                  </a:blipFill>
                </p:spPr>
                <p:txBody>
                  <a:bodyPr/>
                  <a:lstStyle/>
                  <a:p>
                    <a:r>
                      <a:rPr lang="zh-CN" altLang="en-US">
                        <a:noFill/>
                      </a:rPr>
                      <a:t> </a:t>
                    </a:r>
                  </a:p>
                </p:txBody>
              </p:sp>
            </mc:Fallback>
          </mc:AlternateContent>
          <p:sp>
            <p:nvSpPr>
              <p:cNvPr id="28" name="椭圆 27">
                <a:extLst>
                  <a:ext uri="{FF2B5EF4-FFF2-40B4-BE49-F238E27FC236}">
                    <a16:creationId xmlns:a16="http://schemas.microsoft.com/office/drawing/2014/main" id="{BAFE7A95-7FAF-4101-27C0-F5AC805E9731}"/>
                  </a:ext>
                </a:extLst>
              </p:cNvPr>
              <p:cNvSpPr/>
              <p:nvPr/>
            </p:nvSpPr>
            <p:spPr>
              <a:xfrm>
                <a:off x="5857332" y="12131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5</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sp>
        <p:nvSpPr>
          <p:cNvPr id="42" name="文本框 41">
            <a:extLst>
              <a:ext uri="{FF2B5EF4-FFF2-40B4-BE49-F238E27FC236}">
                <a16:creationId xmlns:a16="http://schemas.microsoft.com/office/drawing/2014/main" id="{9D5B3659-F727-78AD-05E6-14B5AB519CE5}"/>
              </a:ext>
            </a:extLst>
          </p:cNvPr>
          <p:cNvSpPr txBox="1"/>
          <p:nvPr/>
        </p:nvSpPr>
        <p:spPr>
          <a:xfrm>
            <a:off x="6590685" y="2519484"/>
            <a:ext cx="4076077" cy="646331"/>
          </a:xfrm>
          <a:prstGeom prst="rect">
            <a:avLst/>
          </a:prstGeom>
          <a:noFill/>
        </p:spPr>
        <p:txBody>
          <a:bodyPr wrap="square">
            <a:spAutoFit/>
          </a:bodyPr>
          <a:lstStyle/>
          <a:p>
            <a:r>
              <a:rPr lang="zh-CN" altLang="en-US" dirty="0">
                <a:solidFill>
                  <a:srgbClr val="000000"/>
                </a:solidFill>
                <a:latin typeface="微软雅黑" panose="020B0503020204020204" pitchFamily="34" charset="-122"/>
                <a:ea typeface="微软雅黑" panose="020B0503020204020204" pitchFamily="34" charset="-122"/>
              </a:rPr>
              <a:t>句子相似度定义为两个句子之间的重叠词比率</a:t>
            </a:r>
          </a:p>
        </p:txBody>
      </p:sp>
      <p:sp>
        <p:nvSpPr>
          <p:cNvPr id="6" name="灯片编号占位符 5">
            <a:extLst>
              <a:ext uri="{FF2B5EF4-FFF2-40B4-BE49-F238E27FC236}">
                <a16:creationId xmlns:a16="http://schemas.microsoft.com/office/drawing/2014/main" id="{7EE44ED5-522B-4D4D-A0B6-4E3F3B84AC38}"/>
              </a:ext>
            </a:extLst>
          </p:cNvPr>
          <p:cNvSpPr>
            <a:spLocks noGrp="1"/>
          </p:cNvSpPr>
          <p:nvPr>
            <p:ph type="sldNum" sz="quarter" idx="12"/>
          </p:nvPr>
        </p:nvSpPr>
        <p:spPr/>
        <p:txBody>
          <a:bodyPr/>
          <a:lstStyle/>
          <a:p>
            <a:fld id="{15E5AAA9-C3F7-3046-83E0-47E15309121F}" type="slidenum">
              <a:rPr kumimoji="1" lang="zh-CN" altLang="en-US" smtClean="0"/>
              <a:t>18</a:t>
            </a:fld>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p>
        </p:txBody>
      </p:sp>
      <p:sp>
        <p:nvSpPr>
          <p:cNvPr id="8" name="单圆角矩形 12"/>
          <p:cNvSpPr/>
          <p:nvPr/>
        </p:nvSpPr>
        <p:spPr>
          <a:xfrm>
            <a:off x="635577" y="1306164"/>
            <a:ext cx="10150673" cy="5078529"/>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345440" y="148090"/>
            <a:ext cx="9998273" cy="1015021"/>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a:lnSpc>
                <a:spcPct val="120000"/>
              </a:lnSpc>
            </a:pPr>
            <a:r>
              <a:rPr kumimoji="0"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信访件信息的自动比对</a:t>
            </a:r>
            <a:endParaRPr lang="en-US" altLang="zh-CN" sz="28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a:p>
            <a:pPr lvl="1" algn="l" defTabSz="914400">
              <a:lnSpc>
                <a:spcPct val="120000"/>
              </a:lnSpc>
              <a:buClrTx/>
              <a:buSzTx/>
            </a:pPr>
            <a:r>
              <a:rPr kumimoji="0" lang="zh-CN" altLang="en-US" sz="2400" b="1" dirty="0">
                <a:latin typeface="微软雅黑" panose="020B0503020204020204" pitchFamily="34" charset="-122"/>
                <a:ea typeface="微软雅黑" panose="020B0503020204020204" pitchFamily="34" charset="-122"/>
                <a:cs typeface="阿里巴巴普惠体 Medium" panose="00020600040101010101" pitchFamily="18" charset="-122"/>
              </a:rPr>
              <a:t>单词级噪声过滤</a:t>
            </a:r>
          </a:p>
        </p:txBody>
      </p:sp>
      <p:pic>
        <p:nvPicPr>
          <p:cNvPr id="2" name="图片 1"/>
          <p:cNvPicPr>
            <a:picLocks noChangeAspect="1"/>
          </p:cNvPicPr>
          <p:nvPr/>
        </p:nvPicPr>
        <p:blipFill rotWithShape="1">
          <a:blip r:embed="rId2"/>
          <a:srcRect l="51077" b="4"/>
          <a:stretch>
            <a:fillRect/>
          </a:stretch>
        </p:blipFill>
        <p:spPr>
          <a:xfrm>
            <a:off x="638613" y="1306165"/>
            <a:ext cx="4966043" cy="2926112"/>
          </a:xfrm>
          <a:prstGeom prst="rect">
            <a:avLst/>
          </a:prstGeom>
        </p:spPr>
      </p:pic>
      <p:sp>
        <p:nvSpPr>
          <p:cNvPr id="4" name="文本框 3"/>
          <p:cNvSpPr txBox="1"/>
          <p:nvPr/>
        </p:nvSpPr>
        <p:spPr>
          <a:xfrm>
            <a:off x="711776" y="4466542"/>
            <a:ext cx="5108444" cy="169164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indent="-342900" algn="l">
              <a:buFont typeface="Wingdings" panose="05000000000000000000" charset="0"/>
              <a:buChar char="ü"/>
            </a:pPr>
            <a:r>
              <a:rPr lang="zh-CN" altLang="en-US" dirty="0">
                <a:cs typeface="微软雅黑" panose="020B0503020204020204" pitchFamily="34" charset="-122"/>
              </a:rPr>
              <a:t>单词级：</a:t>
            </a:r>
          </a:p>
          <a:p>
            <a:pPr marL="342900" indent="-342900" algn="l"/>
            <a:r>
              <a:rPr lang="en-US" altLang="zh-CN" dirty="0">
                <a:cs typeface="微软雅黑" panose="020B0503020204020204" pitchFamily="34" charset="-122"/>
              </a:rPr>
              <a:t>	</a:t>
            </a:r>
            <a:r>
              <a:rPr lang="zh-CN" altLang="en-US" dirty="0">
                <a:cs typeface="微软雅黑" panose="020B0503020204020204" pitchFamily="34" charset="-122"/>
              </a:rPr>
              <a:t>在 </a:t>
            </a:r>
            <a:r>
              <a:rPr lang="en-US" altLang="zh-CN" dirty="0">
                <a:cs typeface="微软雅黑" panose="020B0503020204020204" pitchFamily="34" charset="-122"/>
              </a:rPr>
              <a:t>Transformer </a:t>
            </a:r>
            <a:r>
              <a:rPr lang="zh-CN" altLang="en-US" dirty="0">
                <a:cs typeface="微软雅黑" panose="020B0503020204020204" pitchFamily="34" charset="-122"/>
              </a:rPr>
              <a:t>模型中嵌入 </a:t>
            </a:r>
            <a:r>
              <a:rPr lang="en-US" altLang="zh-CN" dirty="0">
                <a:cs typeface="微软雅黑" panose="020B0503020204020204" pitchFamily="34" charset="-122"/>
              </a:rPr>
              <a:t>PageRank</a:t>
            </a:r>
            <a:r>
              <a:rPr lang="zh-CN" altLang="en-US" dirty="0">
                <a:cs typeface="微软雅黑" panose="020B0503020204020204" pitchFamily="34" charset="-122"/>
              </a:rPr>
              <a:t>，提取出关键信息进行相似性判别</a:t>
            </a:r>
          </a:p>
          <a:p>
            <a:pPr algn="l"/>
            <a:endParaRPr lang="zh-CN" altLang="en-US" dirty="0">
              <a:cs typeface="微软雅黑" panose="020B0503020204020204" pitchFamily="34" charset="-122"/>
              <a:sym typeface="+mn-ea"/>
            </a:endParaRPr>
          </a:p>
        </p:txBody>
      </p:sp>
      <p:grpSp>
        <p:nvGrpSpPr>
          <p:cNvPr id="6" name="组合 5"/>
          <p:cNvGrpSpPr/>
          <p:nvPr/>
        </p:nvGrpSpPr>
        <p:grpSpPr>
          <a:xfrm>
            <a:off x="5895398" y="1727458"/>
            <a:ext cx="5659755" cy="4049326"/>
            <a:chOff x="10330" y="1002"/>
            <a:chExt cx="8913" cy="6377"/>
          </a:xfrm>
        </p:grpSpPr>
        <p:grpSp>
          <p:nvGrpSpPr>
            <p:cNvPr id="7" name="组合 6"/>
            <p:cNvGrpSpPr/>
            <p:nvPr/>
          </p:nvGrpSpPr>
          <p:grpSpPr>
            <a:xfrm>
              <a:off x="10330" y="1002"/>
              <a:ext cx="8913" cy="5206"/>
              <a:chOff x="6597449" y="1319658"/>
              <a:chExt cx="5660558" cy="3307002"/>
            </a:xfrm>
          </p:grpSpPr>
          <p:grpSp>
            <p:nvGrpSpPr>
              <p:cNvPr id="14" name="组合 13"/>
              <p:cNvGrpSpPr/>
              <p:nvPr/>
            </p:nvGrpSpPr>
            <p:grpSpPr>
              <a:xfrm>
                <a:off x="6598084" y="1319658"/>
                <a:ext cx="4842610" cy="689607"/>
                <a:chOff x="5856062" y="1818903"/>
                <a:chExt cx="4842610" cy="689607"/>
              </a:xfrm>
            </p:grpSpPr>
            <p:sp>
              <p:nvSpPr>
                <p:cNvPr id="24" name="文本框 23"/>
                <p:cNvSpPr txBox="1"/>
                <p:nvPr/>
              </p:nvSpPr>
              <p:spPr>
                <a:xfrm>
                  <a:off x="6549760" y="1921529"/>
                  <a:ext cx="4148912" cy="586981"/>
                </a:xfrm>
                <a:prstGeom prst="rect">
                  <a:avLst/>
                </a:prstGeom>
                <a:noFill/>
              </p:spPr>
              <p:txBody>
                <a:bodyPr wrap="square">
                  <a:spAutoFit/>
                </a:bodyPr>
                <a:lstStyle/>
                <a:p>
                  <a:pPr>
                    <a:lnSpc>
                      <a:spcPct val="90000"/>
                    </a:lnSpc>
                    <a:defRPr/>
                  </a:pPr>
                  <a:r>
                    <a:rPr lang="zh-CN" altLang="en-US" dirty="0">
                      <a:solidFill>
                        <a:srgbClr val="000000"/>
                      </a:solidFill>
                      <a:latin typeface="微软雅黑" panose="020B0503020204020204" pitchFamily="34" charset="-122"/>
                      <a:ea typeface="微软雅黑" panose="020B0503020204020204" pitchFamily="34" charset="-122"/>
                    </a:rPr>
                    <a:t>将</a:t>
                  </a:r>
                  <a:r>
                    <a:rPr lang="en-US" altLang="zh-CN" dirty="0">
                      <a:solidFill>
                        <a:srgbClr val="000000"/>
                      </a:solidFill>
                      <a:latin typeface="微软雅黑" panose="020B0503020204020204" pitchFamily="34" charset="-122"/>
                      <a:ea typeface="微软雅黑" panose="020B0503020204020204" pitchFamily="34" charset="-122"/>
                    </a:rPr>
                    <a:t>Transformer</a:t>
                  </a:r>
                  <a:r>
                    <a:rPr lang="zh-CN" altLang="en-US" dirty="0">
                      <a:solidFill>
                        <a:srgbClr val="000000"/>
                      </a:solidFill>
                      <a:latin typeface="微软雅黑" panose="020B0503020204020204" pitchFamily="34" charset="-122"/>
                      <a:ea typeface="微软雅黑" panose="020B0503020204020204" pitchFamily="34" charset="-122"/>
                    </a:rPr>
                    <a:t>的自注意力块视为一个全连接的单词相似度图</a:t>
                  </a:r>
                  <a:endParaRPr lang="en-US" altLang="zh-CN" dirty="0">
                    <a:solidFill>
                      <a:srgbClr val="000000"/>
                    </a:solidFill>
                    <a:latin typeface="微软雅黑" panose="020B0503020204020204" pitchFamily="34" charset="-122"/>
                    <a:ea typeface="微软雅黑" panose="020B0503020204020204" pitchFamily="34" charset="-122"/>
                    <a:sym typeface="+mn-ea"/>
                  </a:endParaRPr>
                </a:p>
              </p:txBody>
            </p:sp>
            <p:sp>
              <p:nvSpPr>
                <p:cNvPr id="25" name="椭圆 24"/>
                <p:cNvSpPr/>
                <p:nvPr/>
              </p:nvSpPr>
              <p:spPr>
                <a:xfrm>
                  <a:off x="5856062" y="181890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1</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5" name="组合 14"/>
              <p:cNvGrpSpPr/>
              <p:nvPr/>
            </p:nvGrpSpPr>
            <p:grpSpPr>
              <a:xfrm>
                <a:off x="6598719" y="2157104"/>
                <a:ext cx="5659288" cy="620713"/>
                <a:chOff x="5856697" y="1619513"/>
                <a:chExt cx="5659288" cy="620713"/>
              </a:xfrm>
            </p:grpSpPr>
            <p:sp>
              <p:nvSpPr>
                <p:cNvPr id="22" name="文本框 21"/>
                <p:cNvSpPr txBox="1"/>
                <p:nvPr/>
              </p:nvSpPr>
              <p:spPr>
                <a:xfrm>
                  <a:off x="6550100" y="1696347"/>
                  <a:ext cx="4965885" cy="48012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solidFill>
                    <a:effectLst/>
                    <a:uLnTx/>
                    <a:uFillTx/>
                    <a:latin typeface="Century Gothic" panose="020B0502020202020204" pitchFamily="34" charset="0"/>
                    <a:ea typeface="微软雅黑" panose="020B0503020204020204" pitchFamily="34" charset="-122"/>
                    <a:sym typeface="+mn-lt"/>
                  </a:endParaRPr>
                </a:p>
              </p:txBody>
            </p:sp>
            <p:sp>
              <p:nvSpPr>
                <p:cNvPr id="23" name="椭圆 22"/>
                <p:cNvSpPr/>
                <p:nvPr/>
              </p:nvSpPr>
              <p:spPr>
                <a:xfrm>
                  <a:off x="5856697" y="16195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2</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6" name="组合 15"/>
              <p:cNvGrpSpPr/>
              <p:nvPr/>
            </p:nvGrpSpPr>
            <p:grpSpPr>
              <a:xfrm>
                <a:off x="6597449" y="2994521"/>
                <a:ext cx="4891560" cy="620713"/>
                <a:chOff x="5855427" y="1420758"/>
                <a:chExt cx="4891560" cy="620713"/>
              </a:xfrm>
            </p:grpSpPr>
            <p:sp>
              <p:nvSpPr>
                <p:cNvPr id="20" name="文本框 19"/>
                <p:cNvSpPr txBox="1"/>
                <p:nvPr/>
              </p:nvSpPr>
              <p:spPr>
                <a:xfrm>
                  <a:off x="6548740" y="1539642"/>
                  <a:ext cx="4198247" cy="341607"/>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增加多个注意力头以提高稳定性</a:t>
                  </a:r>
                </a:p>
              </p:txBody>
            </p:sp>
            <p:sp>
              <p:nvSpPr>
                <p:cNvPr id="21" name="椭圆 20"/>
                <p:cNvSpPr/>
                <p:nvPr/>
              </p:nvSpPr>
              <p:spPr>
                <a:xfrm>
                  <a:off x="5855427" y="142075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3</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7" name="组合 16"/>
              <p:cNvGrpSpPr/>
              <p:nvPr/>
            </p:nvGrpSpPr>
            <p:grpSpPr>
              <a:xfrm>
                <a:off x="6597449" y="3786442"/>
                <a:ext cx="4843245" cy="840218"/>
                <a:chOff x="5855427" y="1176507"/>
                <a:chExt cx="4843245" cy="840218"/>
              </a:xfrm>
            </p:grpSpPr>
            <p:sp>
              <p:nvSpPr>
                <p:cNvPr id="18" name="文本框 17"/>
                <p:cNvSpPr txBox="1"/>
                <p:nvPr/>
              </p:nvSpPr>
              <p:spPr>
                <a:xfrm>
                  <a:off x="6549853" y="1176507"/>
                  <a:ext cx="4148819" cy="840218"/>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在每个自注意力块中，利用嵌入的</a:t>
                  </a:r>
                  <a:r>
                    <a:rPr lang="en-US" altLang="zh-CN" dirty="0">
                      <a:solidFill>
                        <a:srgbClr val="000000"/>
                      </a:solidFill>
                      <a:latin typeface="微软雅黑" panose="020B0503020204020204" pitchFamily="34" charset="-122"/>
                      <a:ea typeface="微软雅黑" panose="020B0503020204020204" pitchFamily="34" charset="-122"/>
                      <a:sym typeface="+mn-lt"/>
                    </a:rPr>
                    <a:t>PageRank</a:t>
                  </a:r>
                  <a:r>
                    <a:rPr lang="zh-CN" altLang="en-US" dirty="0">
                      <a:solidFill>
                        <a:srgbClr val="000000"/>
                      </a:solidFill>
                      <a:latin typeface="微软雅黑" panose="020B0503020204020204" pitchFamily="34" charset="-122"/>
                      <a:ea typeface="微软雅黑" panose="020B0503020204020204" pitchFamily="34" charset="-122"/>
                      <a:sym typeface="+mn-lt"/>
                    </a:rPr>
                    <a:t>算法动态过滤噪声词，逐层减少序列长度</a:t>
                  </a:r>
                </a:p>
              </p:txBody>
            </p:sp>
            <p:sp>
              <p:nvSpPr>
                <p:cNvPr id="19" name="椭圆 18"/>
                <p:cNvSpPr/>
                <p:nvPr/>
              </p:nvSpPr>
              <p:spPr>
                <a:xfrm>
                  <a:off x="5855427" y="122136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4</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10" name="组合 9"/>
            <p:cNvGrpSpPr/>
            <p:nvPr/>
          </p:nvGrpSpPr>
          <p:grpSpPr>
            <a:xfrm>
              <a:off x="10332" y="6266"/>
              <a:ext cx="7511" cy="1113"/>
              <a:chOff x="5857332" y="1213113"/>
              <a:chExt cx="4769946" cy="707084"/>
            </a:xfrm>
          </p:grpSpPr>
          <p:sp>
            <p:nvSpPr>
              <p:cNvPr id="12" name="文本框 11"/>
              <p:cNvSpPr txBox="1"/>
              <p:nvPr/>
            </p:nvSpPr>
            <p:spPr>
              <a:xfrm>
                <a:off x="6549853" y="1328953"/>
                <a:ext cx="4077425" cy="59124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rPr>
                  <a:t>利用过滤得到的关键信息进行相似度判别</a:t>
                </a:r>
                <a:endParaRPr lang="zh-CN" altLang="en-US" dirty="0">
                  <a:solidFill>
                    <a:srgbClr val="000000"/>
                  </a:solidFill>
                  <a:latin typeface="微软雅黑" panose="020B0503020204020204" pitchFamily="34" charset="-122"/>
                  <a:ea typeface="微软雅黑" panose="020B0503020204020204" pitchFamily="34" charset="-122"/>
                  <a:sym typeface="+mn-lt"/>
                </a:endParaRPr>
              </a:p>
            </p:txBody>
          </p:sp>
          <p:sp>
            <p:nvSpPr>
              <p:cNvPr id="13" name="椭圆 12"/>
              <p:cNvSpPr/>
              <p:nvPr/>
            </p:nvSpPr>
            <p:spPr>
              <a:xfrm>
                <a:off x="5857332" y="12131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5</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sp>
        <p:nvSpPr>
          <p:cNvPr id="29" name="文本框 28"/>
          <p:cNvSpPr txBox="1"/>
          <p:nvPr/>
        </p:nvSpPr>
        <p:spPr>
          <a:xfrm>
            <a:off x="6590685" y="2519484"/>
            <a:ext cx="4076077" cy="646331"/>
          </a:xfrm>
          <a:prstGeom prst="rect">
            <a:avLst/>
          </a:prstGeom>
          <a:noFill/>
        </p:spPr>
        <p:txBody>
          <a:bodyPr wrap="square">
            <a:spAutoFit/>
          </a:bodyPr>
          <a:lstStyle/>
          <a:p>
            <a:r>
              <a:rPr lang="zh-CN" altLang="en-US" dirty="0">
                <a:solidFill>
                  <a:srgbClr val="000000"/>
                </a:solidFill>
                <a:latin typeface="微软雅黑" panose="020B0503020204020204" pitchFamily="34" charset="-122"/>
                <a:ea typeface="微软雅黑" panose="020B0503020204020204" pitchFamily="34" charset="-122"/>
              </a:rPr>
              <a:t>相似度图的邻接矩阵是注意力</a:t>
            </a:r>
            <a:r>
              <a:rPr lang="en-US" altLang="zh-CN" dirty="0">
                <a:solidFill>
                  <a:srgbClr val="000000"/>
                </a:solidFill>
                <a:latin typeface="微软雅黑" panose="020B0503020204020204" pitchFamily="34" charset="-122"/>
                <a:ea typeface="微软雅黑" panose="020B0503020204020204" pitchFamily="34" charset="-122"/>
              </a:rPr>
              <a:t>query</a:t>
            </a:r>
            <a:r>
              <a:rPr lang="zh-CN" altLang="en-US" dirty="0">
                <a:solidFill>
                  <a:srgbClr val="000000"/>
                </a:solidFill>
                <a:latin typeface="微软雅黑" panose="020B0503020204020204" pitchFamily="34" charset="-122"/>
                <a:ea typeface="微软雅黑" panose="020B0503020204020204" pitchFamily="34" charset="-122"/>
              </a:rPr>
              <a:t>与</a:t>
            </a:r>
            <a:r>
              <a:rPr lang="en-US" altLang="zh-CN" dirty="0">
                <a:solidFill>
                  <a:srgbClr val="000000"/>
                </a:solidFill>
                <a:latin typeface="微软雅黑" panose="020B0503020204020204" pitchFamily="34" charset="-122"/>
                <a:ea typeface="微软雅黑" panose="020B0503020204020204" pitchFamily="34" charset="-122"/>
              </a:rPr>
              <a:t>key</a:t>
            </a:r>
            <a:r>
              <a:rPr lang="zh-CN" altLang="en-US" dirty="0">
                <a:solidFill>
                  <a:srgbClr val="000000"/>
                </a:solidFill>
                <a:latin typeface="微软雅黑" panose="020B0503020204020204" pitchFamily="34" charset="-122"/>
                <a:ea typeface="微软雅黑" panose="020B0503020204020204" pitchFamily="34" charset="-122"/>
              </a:rPr>
              <a:t>之间相似度矩阵的转置</a:t>
            </a:r>
          </a:p>
        </p:txBody>
      </p:sp>
      <p:sp>
        <p:nvSpPr>
          <p:cNvPr id="5" name="灯片编号占位符 4">
            <a:extLst>
              <a:ext uri="{FF2B5EF4-FFF2-40B4-BE49-F238E27FC236}">
                <a16:creationId xmlns:a16="http://schemas.microsoft.com/office/drawing/2014/main" id="{BFC90AB1-81D0-4795-B223-9A3579FAB106}"/>
              </a:ext>
            </a:extLst>
          </p:cNvPr>
          <p:cNvSpPr>
            <a:spLocks noGrp="1"/>
          </p:cNvSpPr>
          <p:nvPr>
            <p:ph type="sldNum" sz="quarter" idx="12"/>
          </p:nvPr>
        </p:nvSpPr>
        <p:spPr/>
        <p:txBody>
          <a:bodyPr/>
          <a:lstStyle/>
          <a:p>
            <a:fld id="{15E5AAA9-C3F7-3046-83E0-47E15309121F}" type="slidenum">
              <a:rPr kumimoji="1" lang="zh-CN" altLang="en-US" smtClean="0"/>
              <a:t>19</a:t>
            </a:fld>
            <a:endParaRPr kumimoji="1" lang="zh-CN" altLang="en-US"/>
          </a:p>
        </p:txBody>
      </p:sp>
    </p:spTree>
    <p:extLst>
      <p:ext uri="{BB962C8B-B14F-4D97-AF65-F5344CB8AC3E}">
        <p14:creationId xmlns:p14="http://schemas.microsoft.com/office/powerpoint/2010/main" val="1911696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a:blip r:embed="rId2"/>
          <a:stretch>
            <a:fillRect/>
          </a:stretch>
        </p:blipFill>
        <p:spPr>
          <a:xfrm>
            <a:off x="0" y="0"/>
            <a:ext cx="12192000" cy="6858000"/>
          </a:xfrm>
          <a:prstGeom prst="rect">
            <a:avLst/>
          </a:prstGeom>
        </p:spPr>
      </p:pic>
      <p:sp>
        <p:nvSpPr>
          <p:cNvPr id="6" name="文本框 5"/>
          <p:cNvSpPr txBox="1"/>
          <p:nvPr/>
        </p:nvSpPr>
        <p:spPr>
          <a:xfrm>
            <a:off x="789228" y="2240299"/>
            <a:ext cx="1723549" cy="1015663"/>
          </a:xfrm>
          <a:prstGeom prst="rect">
            <a:avLst/>
          </a:prstGeom>
          <a:noFill/>
        </p:spPr>
        <p:txBody>
          <a:bodyPr wrap="none" rtlCol="0">
            <a:spAutoFit/>
          </a:bodyPr>
          <a:lstStyle/>
          <a:p>
            <a:pPr algn="ctr"/>
            <a:r>
              <a:rPr kumimoji="1" lang="zh-CN" altLang="en-US" sz="6000" dirty="0">
                <a:solidFill>
                  <a:schemeClr val="bg1"/>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目录</a:t>
            </a:r>
          </a:p>
        </p:txBody>
      </p:sp>
      <p:sp>
        <p:nvSpPr>
          <p:cNvPr id="7" name="文本框 6"/>
          <p:cNvSpPr txBox="1"/>
          <p:nvPr/>
        </p:nvSpPr>
        <p:spPr>
          <a:xfrm>
            <a:off x="789228" y="3481570"/>
            <a:ext cx="1800493" cy="523220"/>
          </a:xfrm>
          <a:prstGeom prst="rect">
            <a:avLst/>
          </a:prstGeom>
          <a:noFill/>
        </p:spPr>
        <p:txBody>
          <a:bodyPr wrap="none" rtlCol="0">
            <a:spAutoFit/>
          </a:bodyPr>
          <a:lstStyle/>
          <a:p>
            <a:pPr algn="ctr"/>
            <a:r>
              <a:rPr kumimoji="1" lang="en-US" altLang="zh-CN" sz="2800" b="1" dirty="0">
                <a:solidFill>
                  <a:schemeClr val="bg1">
                    <a:alpha val="60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CONTENT</a:t>
            </a:r>
            <a:endParaRPr kumimoji="1" lang="zh-CN" altLang="en-US" sz="2800" b="1" dirty="0">
              <a:solidFill>
                <a:schemeClr val="bg1">
                  <a:alpha val="60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nvGrpSpPr>
          <p:cNvPr id="8" name="组合 7"/>
          <p:cNvGrpSpPr/>
          <p:nvPr/>
        </p:nvGrpSpPr>
        <p:grpSpPr>
          <a:xfrm>
            <a:off x="4757050" y="354190"/>
            <a:ext cx="3631399" cy="869720"/>
            <a:chOff x="5610145" y="481512"/>
            <a:chExt cx="3631399" cy="869720"/>
          </a:xfrm>
        </p:grpSpPr>
        <p:grpSp>
          <p:nvGrpSpPr>
            <p:cNvPr id="9" name="组合 8"/>
            <p:cNvGrpSpPr/>
            <p:nvPr/>
          </p:nvGrpSpPr>
          <p:grpSpPr>
            <a:xfrm>
              <a:off x="5610145" y="481512"/>
              <a:ext cx="845103" cy="869720"/>
              <a:chOff x="5610145" y="1333281"/>
              <a:chExt cx="845103" cy="869720"/>
            </a:xfrm>
          </p:grpSpPr>
          <p:pic>
            <p:nvPicPr>
              <p:cNvPr id="11" name="图片 10"/>
              <p:cNvPicPr>
                <a:picLocks noChangeAspect="1"/>
              </p:cNvPicPr>
              <p:nvPr/>
            </p:nvPicPr>
            <p:blipFill>
              <a:blip r:embed="rId3"/>
              <a:stretch>
                <a:fillRect/>
              </a:stretch>
            </p:blipFill>
            <p:spPr>
              <a:xfrm>
                <a:off x="5648241" y="1520464"/>
                <a:ext cx="792000" cy="682537"/>
              </a:xfrm>
              <a:prstGeom prst="rect">
                <a:avLst/>
              </a:prstGeom>
            </p:spPr>
          </p:pic>
          <p:sp>
            <p:nvSpPr>
              <p:cNvPr id="12" name="文本框 11"/>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01</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10" name="文本框 9"/>
            <p:cNvSpPr txBox="1"/>
            <p:nvPr/>
          </p:nvSpPr>
          <p:spPr>
            <a:xfrm>
              <a:off x="6556129" y="542774"/>
              <a:ext cx="2685415" cy="521970"/>
            </a:xfrm>
            <a:prstGeom prst="rect">
              <a:avLst/>
            </a:prstGeom>
            <a:noFill/>
          </p:spPr>
          <p:txBody>
            <a:bodyPr wrap="none" rtlCol="0">
              <a:spAutoFit/>
            </a:bodyPr>
            <a:lstStyle/>
            <a:p>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相关</a:t>
              </a:r>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背景与意义</a:t>
              </a:r>
            </a:p>
          </p:txBody>
        </p:sp>
      </p:grpSp>
      <p:grpSp>
        <p:nvGrpSpPr>
          <p:cNvPr id="13" name="组合 12"/>
          <p:cNvGrpSpPr/>
          <p:nvPr/>
        </p:nvGrpSpPr>
        <p:grpSpPr>
          <a:xfrm>
            <a:off x="4757050" y="1337196"/>
            <a:ext cx="3631400" cy="869720"/>
            <a:chOff x="5610145" y="481512"/>
            <a:chExt cx="3631400" cy="869720"/>
          </a:xfrm>
        </p:grpSpPr>
        <p:grpSp>
          <p:nvGrpSpPr>
            <p:cNvPr id="14" name="组合 13"/>
            <p:cNvGrpSpPr/>
            <p:nvPr/>
          </p:nvGrpSpPr>
          <p:grpSpPr>
            <a:xfrm>
              <a:off x="5610145" y="481512"/>
              <a:ext cx="845103" cy="869720"/>
              <a:chOff x="5610145" y="1333281"/>
              <a:chExt cx="845103" cy="869720"/>
            </a:xfrm>
          </p:grpSpPr>
          <p:pic>
            <p:nvPicPr>
              <p:cNvPr id="16" name="图片 15"/>
              <p:cNvPicPr>
                <a:picLocks noChangeAspect="1"/>
              </p:cNvPicPr>
              <p:nvPr/>
            </p:nvPicPr>
            <p:blipFill>
              <a:blip r:embed="rId3"/>
              <a:stretch>
                <a:fillRect/>
              </a:stretch>
            </p:blipFill>
            <p:spPr>
              <a:xfrm>
                <a:off x="5648241" y="1520464"/>
                <a:ext cx="792000" cy="682537"/>
              </a:xfrm>
              <a:prstGeom prst="rect">
                <a:avLst/>
              </a:prstGeom>
            </p:spPr>
          </p:pic>
          <p:sp>
            <p:nvSpPr>
              <p:cNvPr id="17" name="文本框 16"/>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02</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15" name="文本框 14"/>
            <p:cNvSpPr txBox="1"/>
            <p:nvPr/>
          </p:nvSpPr>
          <p:spPr>
            <a:xfrm>
              <a:off x="6556130" y="578893"/>
              <a:ext cx="2685415" cy="521970"/>
            </a:xfrm>
            <a:prstGeom prst="rect">
              <a:avLst/>
            </a:prstGeom>
            <a:noFill/>
          </p:spPr>
          <p:txBody>
            <a:bodyPr wrap="none" rtlCol="0">
              <a:spAutoFit/>
            </a:bodyPr>
            <a:lstStyle/>
            <a:p>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数据</a:t>
              </a:r>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分析与处理</a:t>
              </a:r>
            </a:p>
          </p:txBody>
        </p:sp>
      </p:grpSp>
      <p:grpSp>
        <p:nvGrpSpPr>
          <p:cNvPr id="18" name="组合 17"/>
          <p:cNvGrpSpPr/>
          <p:nvPr/>
        </p:nvGrpSpPr>
        <p:grpSpPr>
          <a:xfrm>
            <a:off x="4757050" y="2427247"/>
            <a:ext cx="4346410" cy="869720"/>
            <a:chOff x="5610145" y="481512"/>
            <a:chExt cx="4346410" cy="869720"/>
          </a:xfrm>
        </p:grpSpPr>
        <p:grpSp>
          <p:nvGrpSpPr>
            <p:cNvPr id="19" name="组合 18"/>
            <p:cNvGrpSpPr/>
            <p:nvPr/>
          </p:nvGrpSpPr>
          <p:grpSpPr>
            <a:xfrm>
              <a:off x="5610145" y="481512"/>
              <a:ext cx="845103" cy="869720"/>
              <a:chOff x="5610145" y="1333281"/>
              <a:chExt cx="845103" cy="869720"/>
            </a:xfrm>
          </p:grpSpPr>
          <p:pic>
            <p:nvPicPr>
              <p:cNvPr id="21" name="图片 20"/>
              <p:cNvPicPr>
                <a:picLocks noChangeAspect="1"/>
              </p:cNvPicPr>
              <p:nvPr/>
            </p:nvPicPr>
            <p:blipFill>
              <a:blip r:embed="rId3"/>
              <a:stretch>
                <a:fillRect/>
              </a:stretch>
            </p:blipFill>
            <p:spPr>
              <a:xfrm>
                <a:off x="5648241" y="1520464"/>
                <a:ext cx="792000" cy="682537"/>
              </a:xfrm>
              <a:prstGeom prst="rect">
                <a:avLst/>
              </a:prstGeom>
            </p:spPr>
          </p:pic>
          <p:sp>
            <p:nvSpPr>
              <p:cNvPr id="22" name="文本框 21"/>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03</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0" name="文本框 19"/>
            <p:cNvSpPr txBox="1"/>
            <p:nvPr/>
          </p:nvSpPr>
          <p:spPr>
            <a:xfrm>
              <a:off x="6556130" y="578893"/>
              <a:ext cx="3400425" cy="521970"/>
            </a:xfrm>
            <a:prstGeom prst="rect">
              <a:avLst/>
            </a:prstGeom>
            <a:noFill/>
          </p:spPr>
          <p:txBody>
            <a:bodyPr wrap="none" rtlCol="0">
              <a:spAutoFit/>
            </a:bodyPr>
            <a:lstStyle/>
            <a:p>
              <a:pPr algn="l"/>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信访诉求的</a:t>
              </a:r>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概要提取</a:t>
              </a:r>
            </a:p>
          </p:txBody>
        </p:sp>
      </p:grpSp>
      <p:grpSp>
        <p:nvGrpSpPr>
          <p:cNvPr id="23" name="组合 22"/>
          <p:cNvGrpSpPr/>
          <p:nvPr/>
        </p:nvGrpSpPr>
        <p:grpSpPr>
          <a:xfrm>
            <a:off x="4833250" y="5626769"/>
            <a:ext cx="6491440" cy="869720"/>
            <a:chOff x="5610145" y="481512"/>
            <a:chExt cx="6491440" cy="869720"/>
          </a:xfrm>
        </p:grpSpPr>
        <p:grpSp>
          <p:nvGrpSpPr>
            <p:cNvPr id="24" name="组合 23"/>
            <p:cNvGrpSpPr/>
            <p:nvPr/>
          </p:nvGrpSpPr>
          <p:grpSpPr>
            <a:xfrm>
              <a:off x="5610145" y="481512"/>
              <a:ext cx="830096" cy="869720"/>
              <a:chOff x="5610145" y="1333281"/>
              <a:chExt cx="830096" cy="869720"/>
            </a:xfrm>
          </p:grpSpPr>
          <p:pic>
            <p:nvPicPr>
              <p:cNvPr id="26" name="图片 25"/>
              <p:cNvPicPr>
                <a:picLocks noChangeAspect="1"/>
              </p:cNvPicPr>
              <p:nvPr/>
            </p:nvPicPr>
            <p:blipFill>
              <a:blip r:embed="rId3"/>
              <a:stretch>
                <a:fillRect/>
              </a:stretch>
            </p:blipFill>
            <p:spPr>
              <a:xfrm>
                <a:off x="5648241" y="1520464"/>
                <a:ext cx="792000" cy="682537"/>
              </a:xfrm>
              <a:prstGeom prst="rect">
                <a:avLst/>
              </a:prstGeom>
            </p:spPr>
          </p:pic>
          <p:sp>
            <p:nvSpPr>
              <p:cNvPr id="27" name="文本框 26"/>
              <p:cNvSpPr txBox="1"/>
              <p:nvPr/>
            </p:nvSpPr>
            <p:spPr>
              <a:xfrm>
                <a:off x="5610145" y="1333281"/>
                <a:ext cx="746760" cy="768350"/>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06</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5" name="文本框 24"/>
            <p:cNvSpPr txBox="1"/>
            <p:nvPr/>
          </p:nvSpPr>
          <p:spPr>
            <a:xfrm>
              <a:off x="6556130" y="578893"/>
              <a:ext cx="5545455" cy="521970"/>
            </a:xfrm>
            <a:prstGeom prst="rect">
              <a:avLst/>
            </a:prstGeom>
            <a:noFill/>
          </p:spPr>
          <p:txBody>
            <a:bodyPr wrap="none" rtlCol="0">
              <a:spAutoFit/>
            </a:bodyPr>
            <a:lstStyle/>
            <a:p>
              <a:pPr algn="l"/>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拓展</a:t>
              </a:r>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：信访的</a:t>
              </a:r>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缠访和群体事件</a:t>
              </a:r>
              <a:r>
                <a:rPr kumimoji="1" lang="zh-CN" altLang="en-US" sz="2800" b="1" dirty="0">
                  <a:solidFill>
                    <a:schemeClr val="tx1"/>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预警</a:t>
              </a:r>
            </a:p>
          </p:txBody>
        </p:sp>
      </p:grpSp>
      <p:grpSp>
        <p:nvGrpSpPr>
          <p:cNvPr id="2" name="组合 1"/>
          <p:cNvGrpSpPr/>
          <p:nvPr/>
        </p:nvGrpSpPr>
        <p:grpSpPr>
          <a:xfrm>
            <a:off x="4795150" y="3433479"/>
            <a:ext cx="4703915" cy="869720"/>
            <a:chOff x="5610145" y="481512"/>
            <a:chExt cx="4703915" cy="869720"/>
          </a:xfrm>
        </p:grpSpPr>
        <p:grpSp>
          <p:nvGrpSpPr>
            <p:cNvPr id="3" name="组合 2"/>
            <p:cNvGrpSpPr/>
            <p:nvPr/>
          </p:nvGrpSpPr>
          <p:grpSpPr>
            <a:xfrm>
              <a:off x="5610145" y="481512"/>
              <a:ext cx="845103" cy="869720"/>
              <a:chOff x="5610145" y="1333281"/>
              <a:chExt cx="845103" cy="869720"/>
            </a:xfrm>
          </p:grpSpPr>
          <p:pic>
            <p:nvPicPr>
              <p:cNvPr id="4" name="图片 3"/>
              <p:cNvPicPr>
                <a:picLocks noChangeAspect="1"/>
              </p:cNvPicPr>
              <p:nvPr/>
            </p:nvPicPr>
            <p:blipFill>
              <a:blip r:embed="rId3"/>
              <a:stretch>
                <a:fillRect/>
              </a:stretch>
            </p:blipFill>
            <p:spPr>
              <a:xfrm>
                <a:off x="5648241" y="1520464"/>
                <a:ext cx="792000" cy="682537"/>
              </a:xfrm>
              <a:prstGeom prst="rect">
                <a:avLst/>
              </a:prstGeom>
            </p:spPr>
          </p:pic>
          <p:sp>
            <p:nvSpPr>
              <p:cNvPr id="5" name="文本框 4"/>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04</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8" name="文本框 27"/>
            <p:cNvSpPr txBox="1"/>
            <p:nvPr/>
          </p:nvSpPr>
          <p:spPr>
            <a:xfrm>
              <a:off x="6556130" y="578893"/>
              <a:ext cx="3757930" cy="521970"/>
            </a:xfrm>
            <a:prstGeom prst="rect">
              <a:avLst/>
            </a:prstGeom>
            <a:noFill/>
          </p:spPr>
          <p:txBody>
            <a:bodyPr wrap="none" rtlCol="0">
              <a:spAutoFit/>
            </a:bodyPr>
            <a:lstStyle/>
            <a:p>
              <a:pPr algn="l"/>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信访件信息的</a:t>
              </a:r>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自动比对</a:t>
              </a:r>
            </a:p>
          </p:txBody>
        </p:sp>
      </p:grpSp>
      <p:grpSp>
        <p:nvGrpSpPr>
          <p:cNvPr id="30" name="组合 29"/>
          <p:cNvGrpSpPr/>
          <p:nvPr/>
        </p:nvGrpSpPr>
        <p:grpSpPr>
          <a:xfrm>
            <a:off x="4833250" y="4536474"/>
            <a:ext cx="5776430" cy="869720"/>
            <a:chOff x="5610145" y="481512"/>
            <a:chExt cx="5776430" cy="869720"/>
          </a:xfrm>
        </p:grpSpPr>
        <p:grpSp>
          <p:nvGrpSpPr>
            <p:cNvPr id="31" name="组合 30"/>
            <p:cNvGrpSpPr/>
            <p:nvPr/>
          </p:nvGrpSpPr>
          <p:grpSpPr>
            <a:xfrm>
              <a:off x="5610145" y="481512"/>
              <a:ext cx="830096" cy="869720"/>
              <a:chOff x="5610145" y="1333281"/>
              <a:chExt cx="830096" cy="869720"/>
            </a:xfrm>
          </p:grpSpPr>
          <p:pic>
            <p:nvPicPr>
              <p:cNvPr id="32" name="图片 31"/>
              <p:cNvPicPr>
                <a:picLocks noChangeAspect="1"/>
              </p:cNvPicPr>
              <p:nvPr/>
            </p:nvPicPr>
            <p:blipFill>
              <a:blip r:embed="rId3"/>
              <a:stretch>
                <a:fillRect/>
              </a:stretch>
            </p:blipFill>
            <p:spPr>
              <a:xfrm>
                <a:off x="5648241" y="1520464"/>
                <a:ext cx="792000" cy="682537"/>
              </a:xfrm>
              <a:prstGeom prst="rect">
                <a:avLst/>
              </a:prstGeom>
            </p:spPr>
          </p:pic>
          <p:sp>
            <p:nvSpPr>
              <p:cNvPr id="33" name="文本框 32"/>
              <p:cNvSpPr txBox="1"/>
              <p:nvPr/>
            </p:nvSpPr>
            <p:spPr>
              <a:xfrm>
                <a:off x="5610145" y="1333281"/>
                <a:ext cx="746760" cy="768350"/>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05</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34" name="文本框 33"/>
            <p:cNvSpPr txBox="1"/>
            <p:nvPr/>
          </p:nvSpPr>
          <p:spPr>
            <a:xfrm>
              <a:off x="6556130" y="578893"/>
              <a:ext cx="4830445" cy="521970"/>
            </a:xfrm>
            <a:prstGeom prst="rect">
              <a:avLst/>
            </a:prstGeom>
            <a:noFill/>
          </p:spPr>
          <p:txBody>
            <a:bodyPr wrap="none" rtlCol="0">
              <a:spAutoFit/>
            </a:bodyPr>
            <a:lstStyle/>
            <a:p>
              <a:pPr algn="l"/>
              <a:r>
                <a:rPr kumimoji="1" lang="zh-CN" altLang="en-US" sz="2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信访件所属的</a:t>
              </a:r>
              <a:r>
                <a:rPr kumimoji="1" lang="zh-CN" altLang="en-US" sz="2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智能分类与分派</a:t>
              </a:r>
            </a:p>
          </p:txBody>
        </p:sp>
      </p:grpSp>
      <p:sp>
        <p:nvSpPr>
          <p:cNvPr id="35" name="灯片编号占位符 34">
            <a:extLst>
              <a:ext uri="{FF2B5EF4-FFF2-40B4-BE49-F238E27FC236}">
                <a16:creationId xmlns:a16="http://schemas.microsoft.com/office/drawing/2014/main" id="{1CCDE5F0-109F-4418-BD77-C703CC1A9943}"/>
              </a:ext>
            </a:extLst>
          </p:cNvPr>
          <p:cNvSpPr>
            <a:spLocks noGrp="1"/>
          </p:cNvSpPr>
          <p:nvPr>
            <p:ph type="sldNum" sz="quarter" idx="12"/>
          </p:nvPr>
        </p:nvSpPr>
        <p:spPr/>
        <p:txBody>
          <a:bodyPr/>
          <a:lstStyle/>
          <a:p>
            <a:fld id="{15E5AAA9-C3F7-3046-83E0-47E15309121F}" type="slidenum">
              <a:rPr kumimoji="1" lang="zh-CN" altLang="en-US" smtClean="0"/>
              <a:t>2</a:t>
            </a:fld>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p>
        </p:txBody>
      </p:sp>
      <p:sp>
        <p:nvSpPr>
          <p:cNvPr id="8" name="单圆角矩形 12"/>
          <p:cNvSpPr/>
          <p:nvPr/>
        </p:nvSpPr>
        <p:spPr>
          <a:xfrm>
            <a:off x="635577" y="1306164"/>
            <a:ext cx="10150673" cy="5078529"/>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345440" y="148090"/>
            <a:ext cx="9998273" cy="1015021"/>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defTabSz="914400">
              <a:lnSpc>
                <a:spcPct val="120000"/>
              </a:lnSpc>
              <a:buClrTx/>
              <a:buSzTx/>
              <a:buFontTx/>
            </a:pPr>
            <a:r>
              <a:rPr kumimoji="0"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信访件信息的自动比对</a:t>
            </a:r>
          </a:p>
          <a:p>
            <a:pPr lvl="1" algn="l" defTabSz="914400">
              <a:lnSpc>
                <a:spcPct val="120000"/>
              </a:lnSpc>
              <a:buClrTx/>
              <a:buSzTx/>
            </a:pPr>
            <a:r>
              <a:rPr kumimoji="0" lang="zh-CN" altLang="en-US" sz="2400" b="1" dirty="0">
                <a:latin typeface="微软雅黑" panose="020B0503020204020204" pitchFamily="34" charset="-122"/>
                <a:ea typeface="微软雅黑" panose="020B0503020204020204" pitchFamily="34" charset="-122"/>
                <a:cs typeface="阿里巴巴普惠体 Medium" panose="00020600040101010101" pitchFamily="18" charset="-122"/>
              </a:rPr>
              <a:t>效果展示</a:t>
            </a:r>
          </a:p>
        </p:txBody>
      </p:sp>
      <p:pic>
        <p:nvPicPr>
          <p:cNvPr id="2" name="图片 1"/>
          <p:cNvPicPr>
            <a:picLocks noChangeAspect="1"/>
          </p:cNvPicPr>
          <p:nvPr/>
        </p:nvPicPr>
        <p:blipFill rotWithShape="1">
          <a:blip r:embed="rId2"/>
          <a:srcRect t="1784" b="1784"/>
          <a:stretch>
            <a:fillRect/>
          </a:stretch>
        </p:blipFill>
        <p:spPr>
          <a:xfrm>
            <a:off x="638613" y="1306165"/>
            <a:ext cx="4966043" cy="2926112"/>
          </a:xfrm>
          <a:prstGeom prst="rect">
            <a:avLst/>
          </a:prstGeom>
        </p:spPr>
      </p:pic>
      <p:sp>
        <p:nvSpPr>
          <p:cNvPr id="4" name="文本框 3"/>
          <p:cNvSpPr txBox="1"/>
          <p:nvPr/>
        </p:nvSpPr>
        <p:spPr>
          <a:xfrm>
            <a:off x="712411" y="4639782"/>
            <a:ext cx="5108444" cy="105029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a:r>
              <a:rPr lang="zh-CN" altLang="en-US" sz="2400" dirty="0">
                <a:cs typeface="微软雅黑" panose="020B0503020204020204" pitchFamily="34" charset="-122"/>
              </a:rPr>
              <a:t>示例来自中文新闻同事件数据集（</a:t>
            </a:r>
            <a:r>
              <a:rPr lang="en-US" altLang="zh-CN" sz="2400" dirty="0">
                <a:cs typeface="微软雅黑" panose="020B0503020204020204" pitchFamily="34" charset="-122"/>
              </a:rPr>
              <a:t>CNSE</a:t>
            </a:r>
            <a:r>
              <a:rPr lang="zh-CN" altLang="en-US" sz="2400" dirty="0">
                <a:cs typeface="微软雅黑" panose="020B0503020204020204" pitchFamily="34" charset="-122"/>
              </a:rPr>
              <a:t>）</a:t>
            </a:r>
            <a:endParaRPr lang="zh-CN" altLang="en-US" sz="2400" dirty="0">
              <a:cs typeface="微软雅黑" panose="020B0503020204020204" pitchFamily="34" charset="-122"/>
              <a:sym typeface="+mn-ea"/>
            </a:endParaRPr>
          </a:p>
        </p:txBody>
      </p:sp>
      <p:grpSp>
        <p:nvGrpSpPr>
          <p:cNvPr id="6" name="组合 5"/>
          <p:cNvGrpSpPr/>
          <p:nvPr/>
        </p:nvGrpSpPr>
        <p:grpSpPr>
          <a:xfrm>
            <a:off x="5895398" y="1727458"/>
            <a:ext cx="5659755" cy="3962967"/>
            <a:chOff x="10330" y="1002"/>
            <a:chExt cx="8913" cy="6241"/>
          </a:xfrm>
        </p:grpSpPr>
        <p:grpSp>
          <p:nvGrpSpPr>
            <p:cNvPr id="7" name="组合 6"/>
            <p:cNvGrpSpPr/>
            <p:nvPr/>
          </p:nvGrpSpPr>
          <p:grpSpPr>
            <a:xfrm>
              <a:off x="10330" y="1002"/>
              <a:ext cx="8913" cy="4931"/>
              <a:chOff x="6597449" y="1319658"/>
              <a:chExt cx="5660558" cy="3132358"/>
            </a:xfrm>
          </p:grpSpPr>
          <p:grpSp>
            <p:nvGrpSpPr>
              <p:cNvPr id="14" name="组合 13"/>
              <p:cNvGrpSpPr/>
              <p:nvPr/>
            </p:nvGrpSpPr>
            <p:grpSpPr>
              <a:xfrm>
                <a:off x="6598084" y="1319658"/>
                <a:ext cx="4842610" cy="620713"/>
                <a:chOff x="5856062" y="1818903"/>
                <a:chExt cx="4842610" cy="620713"/>
              </a:xfrm>
            </p:grpSpPr>
            <p:sp>
              <p:nvSpPr>
                <p:cNvPr id="24" name="文本框 23"/>
                <p:cNvSpPr txBox="1"/>
                <p:nvPr/>
              </p:nvSpPr>
              <p:spPr>
                <a:xfrm>
                  <a:off x="6549760" y="1921529"/>
                  <a:ext cx="4148912" cy="341761"/>
                </a:xfrm>
                <a:prstGeom prst="rect">
                  <a:avLst/>
                </a:prstGeom>
                <a:noFill/>
              </p:spPr>
              <p:txBody>
                <a:bodyPr wrap="square">
                  <a:spAutoFit/>
                </a:bodyPr>
                <a:lstStyle/>
                <a:p>
                  <a:pPr>
                    <a:lnSpc>
                      <a:spcPct val="90000"/>
                    </a:lnSpc>
                    <a:defRPr/>
                  </a:pPr>
                  <a:r>
                    <a:rPr lang="zh-CN" altLang="en-US" dirty="0">
                      <a:solidFill>
                        <a:srgbClr val="000000"/>
                      </a:solidFill>
                      <a:latin typeface="微软雅黑" panose="020B0503020204020204" pitchFamily="34" charset="-122"/>
                      <a:ea typeface="微软雅黑" panose="020B0503020204020204" pitchFamily="34" charset="-122"/>
                    </a:rPr>
                    <a:t>不同颜色显示了单词重要性</a:t>
                  </a:r>
                  <a:endParaRPr lang="en-US" altLang="zh-CN" dirty="0">
                    <a:solidFill>
                      <a:srgbClr val="000000"/>
                    </a:solidFill>
                    <a:latin typeface="微软雅黑" panose="020B0503020204020204" pitchFamily="34" charset="-122"/>
                    <a:ea typeface="微软雅黑" panose="020B0503020204020204" pitchFamily="34" charset="-122"/>
                    <a:sym typeface="+mn-ea"/>
                  </a:endParaRPr>
                </a:p>
              </p:txBody>
            </p:sp>
            <p:sp>
              <p:nvSpPr>
                <p:cNvPr id="25" name="椭圆 24"/>
                <p:cNvSpPr/>
                <p:nvPr/>
              </p:nvSpPr>
              <p:spPr>
                <a:xfrm>
                  <a:off x="5856062" y="181890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1</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5" name="组合 14"/>
              <p:cNvGrpSpPr/>
              <p:nvPr/>
            </p:nvGrpSpPr>
            <p:grpSpPr>
              <a:xfrm>
                <a:off x="6598719" y="2157104"/>
                <a:ext cx="5659288" cy="620713"/>
                <a:chOff x="5856697" y="1619513"/>
                <a:chExt cx="5659288" cy="620713"/>
              </a:xfrm>
            </p:grpSpPr>
            <p:sp>
              <p:nvSpPr>
                <p:cNvPr id="22" name="文本框 21"/>
                <p:cNvSpPr txBox="1"/>
                <p:nvPr/>
              </p:nvSpPr>
              <p:spPr>
                <a:xfrm>
                  <a:off x="6550100" y="1696347"/>
                  <a:ext cx="4965885" cy="48012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solidFill>
                    <a:effectLst/>
                    <a:uLnTx/>
                    <a:uFillTx/>
                    <a:latin typeface="Century Gothic" panose="020B0502020202020204" pitchFamily="34" charset="0"/>
                    <a:ea typeface="微软雅黑" panose="020B0503020204020204" pitchFamily="34" charset="-122"/>
                    <a:sym typeface="+mn-lt"/>
                  </a:endParaRPr>
                </a:p>
              </p:txBody>
            </p:sp>
            <p:sp>
              <p:nvSpPr>
                <p:cNvPr id="23" name="椭圆 22"/>
                <p:cNvSpPr/>
                <p:nvPr/>
              </p:nvSpPr>
              <p:spPr>
                <a:xfrm>
                  <a:off x="5856697" y="16195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2</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6" name="组合 15"/>
              <p:cNvGrpSpPr/>
              <p:nvPr/>
            </p:nvGrpSpPr>
            <p:grpSpPr>
              <a:xfrm>
                <a:off x="6597449" y="2994521"/>
                <a:ext cx="4891560" cy="620713"/>
                <a:chOff x="5855427" y="1420758"/>
                <a:chExt cx="4891560" cy="620713"/>
              </a:xfrm>
            </p:grpSpPr>
            <p:sp>
              <p:nvSpPr>
                <p:cNvPr id="20" name="文本框 19"/>
                <p:cNvSpPr txBox="1"/>
                <p:nvPr/>
              </p:nvSpPr>
              <p:spPr>
                <a:xfrm>
                  <a:off x="6548740" y="1539642"/>
                  <a:ext cx="4198247" cy="341761"/>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重要性分数根据保留单词的层数计算</a:t>
                  </a:r>
                </a:p>
              </p:txBody>
            </p:sp>
            <p:sp>
              <p:nvSpPr>
                <p:cNvPr id="21" name="椭圆 20"/>
                <p:cNvSpPr/>
                <p:nvPr/>
              </p:nvSpPr>
              <p:spPr>
                <a:xfrm>
                  <a:off x="5855427" y="142075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3</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7" name="组合 16"/>
              <p:cNvGrpSpPr/>
              <p:nvPr/>
            </p:nvGrpSpPr>
            <p:grpSpPr>
              <a:xfrm>
                <a:off x="6597449" y="3831303"/>
                <a:ext cx="4843245" cy="620713"/>
                <a:chOff x="5855427" y="1221368"/>
                <a:chExt cx="4843245" cy="620713"/>
              </a:xfrm>
            </p:grpSpPr>
            <p:sp>
              <p:nvSpPr>
                <p:cNvPr id="18" name="文本框 17"/>
                <p:cNvSpPr txBox="1"/>
                <p:nvPr/>
              </p:nvSpPr>
              <p:spPr>
                <a:xfrm>
                  <a:off x="6549853" y="1370546"/>
                  <a:ext cx="4148819" cy="341766"/>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红框表示两段文本的相似处</a:t>
                  </a:r>
                </a:p>
              </p:txBody>
            </p:sp>
            <p:sp>
              <p:nvSpPr>
                <p:cNvPr id="19" name="椭圆 18"/>
                <p:cNvSpPr/>
                <p:nvPr/>
              </p:nvSpPr>
              <p:spPr>
                <a:xfrm>
                  <a:off x="5855427" y="122136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4</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10" name="组合 9"/>
            <p:cNvGrpSpPr/>
            <p:nvPr/>
          </p:nvGrpSpPr>
          <p:grpSpPr>
            <a:xfrm>
              <a:off x="10332" y="6266"/>
              <a:ext cx="7511" cy="977"/>
              <a:chOff x="5857332" y="1213113"/>
              <a:chExt cx="4769946" cy="620713"/>
            </a:xfrm>
          </p:grpSpPr>
          <p:sp>
            <p:nvSpPr>
              <p:cNvPr id="12" name="文本框 11"/>
              <p:cNvSpPr txBox="1"/>
              <p:nvPr/>
            </p:nvSpPr>
            <p:spPr>
              <a:xfrm>
                <a:off x="6549853" y="1328953"/>
                <a:ext cx="4077425" cy="341912"/>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rPr>
                  <a:t>结果准确，符合直觉</a:t>
                </a:r>
                <a:endParaRPr lang="zh-CN" altLang="en-US" dirty="0">
                  <a:solidFill>
                    <a:srgbClr val="000000"/>
                  </a:solidFill>
                  <a:latin typeface="微软雅黑" panose="020B0503020204020204" pitchFamily="34" charset="-122"/>
                  <a:ea typeface="微软雅黑" panose="020B0503020204020204" pitchFamily="34" charset="-122"/>
                  <a:sym typeface="+mn-lt"/>
                </a:endParaRPr>
              </a:p>
            </p:txBody>
          </p:sp>
          <p:sp>
            <p:nvSpPr>
              <p:cNvPr id="13" name="椭圆 12"/>
              <p:cNvSpPr/>
              <p:nvPr/>
            </p:nvSpPr>
            <p:spPr>
              <a:xfrm>
                <a:off x="5857332" y="12131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5</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sp>
        <p:nvSpPr>
          <p:cNvPr id="29" name="文本框 28"/>
          <p:cNvSpPr txBox="1"/>
          <p:nvPr/>
        </p:nvSpPr>
        <p:spPr>
          <a:xfrm>
            <a:off x="6590685" y="2616469"/>
            <a:ext cx="4076077" cy="369332"/>
          </a:xfrm>
          <a:prstGeom prst="rect">
            <a:avLst/>
          </a:prstGeom>
          <a:noFill/>
        </p:spPr>
        <p:txBody>
          <a:bodyPr wrap="square">
            <a:spAutoFit/>
          </a:bodyPr>
          <a:lstStyle/>
          <a:p>
            <a:r>
              <a:rPr lang="zh-CN" altLang="en-US" dirty="0">
                <a:solidFill>
                  <a:srgbClr val="000000"/>
                </a:solidFill>
                <a:latin typeface="微软雅黑" panose="020B0503020204020204" pitchFamily="34" charset="-122"/>
                <a:ea typeface="微软雅黑" panose="020B0503020204020204" pitchFamily="34" charset="-122"/>
              </a:rPr>
              <a:t>颜色越深表示重要性得分越高</a:t>
            </a:r>
          </a:p>
        </p:txBody>
      </p:sp>
      <p:sp>
        <p:nvSpPr>
          <p:cNvPr id="5" name="灯片编号占位符 4">
            <a:extLst>
              <a:ext uri="{FF2B5EF4-FFF2-40B4-BE49-F238E27FC236}">
                <a16:creationId xmlns:a16="http://schemas.microsoft.com/office/drawing/2014/main" id="{EC4F0845-B5A5-4106-A4B8-D54A33432371}"/>
              </a:ext>
            </a:extLst>
          </p:cNvPr>
          <p:cNvSpPr>
            <a:spLocks noGrp="1"/>
          </p:cNvSpPr>
          <p:nvPr>
            <p:ph type="sldNum" sz="quarter" idx="12"/>
          </p:nvPr>
        </p:nvSpPr>
        <p:spPr/>
        <p:txBody>
          <a:bodyPr/>
          <a:lstStyle/>
          <a:p>
            <a:fld id="{15E5AAA9-C3F7-3046-83E0-47E15309121F}" type="slidenum">
              <a:rPr kumimoji="1" lang="zh-CN" altLang="en-US" smtClean="0"/>
              <a:t>20</a:t>
            </a:fld>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4" name="组合 3"/>
          <p:cNvGrpSpPr/>
          <p:nvPr/>
        </p:nvGrpSpPr>
        <p:grpSpPr>
          <a:xfrm>
            <a:off x="3882390" y="2733040"/>
            <a:ext cx="829945" cy="869950"/>
            <a:chOff x="5610145" y="1333281"/>
            <a:chExt cx="830096" cy="869720"/>
          </a:xfrm>
        </p:grpSpPr>
        <p:pic>
          <p:nvPicPr>
            <p:cNvPr id="5" name="图片 4"/>
            <p:cNvPicPr>
              <a:picLocks noChangeAspect="1"/>
            </p:cNvPicPr>
            <p:nvPr/>
          </p:nvPicPr>
          <p:blipFill>
            <a:blip r:embed="rId3"/>
            <a:stretch>
              <a:fillRect/>
            </a:stretch>
          </p:blipFill>
          <p:spPr>
            <a:xfrm>
              <a:off x="5648241" y="1520464"/>
              <a:ext cx="792000" cy="682537"/>
            </a:xfrm>
            <a:prstGeom prst="rect">
              <a:avLst/>
            </a:prstGeom>
          </p:spPr>
        </p:pic>
        <p:sp>
          <p:nvSpPr>
            <p:cNvPr id="6" name="文本框 5"/>
            <p:cNvSpPr txBox="1"/>
            <p:nvPr/>
          </p:nvSpPr>
          <p:spPr>
            <a:xfrm>
              <a:off x="5610145" y="1333281"/>
              <a:ext cx="746896" cy="768147"/>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05</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20" name="文本框 19"/>
          <p:cNvSpPr txBox="1"/>
          <p:nvPr/>
        </p:nvSpPr>
        <p:spPr>
          <a:xfrm>
            <a:off x="5106135" y="2732908"/>
            <a:ext cx="4112260" cy="1445260"/>
          </a:xfrm>
          <a:prstGeom prst="rect">
            <a:avLst/>
          </a:prstGeom>
          <a:noFill/>
        </p:spPr>
        <p:txBody>
          <a:bodyPr wrap="none" rtlCol="0">
            <a:spAutoFit/>
          </a:bodyPr>
          <a:lstStyle/>
          <a:p>
            <a:pPr algn="l"/>
            <a:r>
              <a:rPr kumimoji="1" lang="zh-CN" altLang="en-US" sz="44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信访件所属的</a:t>
            </a:r>
          </a:p>
          <a:p>
            <a:pPr algn="l"/>
            <a:r>
              <a:rPr kumimoji="1" lang="zh-CN" altLang="en-US" sz="44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智能分类与分派</a:t>
            </a:r>
            <a:endParaRPr kumimoji="1" lang="zh-CN" altLang="en-US" sz="44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sp>
        <p:nvSpPr>
          <p:cNvPr id="2" name="灯片编号占位符 1">
            <a:extLst>
              <a:ext uri="{FF2B5EF4-FFF2-40B4-BE49-F238E27FC236}">
                <a16:creationId xmlns:a16="http://schemas.microsoft.com/office/drawing/2014/main" id="{00674401-06B6-41DA-AFB1-F9A59877C4FB}"/>
              </a:ext>
            </a:extLst>
          </p:cNvPr>
          <p:cNvSpPr>
            <a:spLocks noGrp="1"/>
          </p:cNvSpPr>
          <p:nvPr>
            <p:ph type="sldNum" sz="quarter" idx="12"/>
          </p:nvPr>
        </p:nvSpPr>
        <p:spPr/>
        <p:txBody>
          <a:bodyPr/>
          <a:lstStyle/>
          <a:p>
            <a:fld id="{15E5AAA9-C3F7-3046-83E0-47E15309121F}" type="slidenum">
              <a:rPr kumimoji="1" lang="zh-CN" altLang="en-US" smtClean="0"/>
              <a:t>21</a:t>
            </a:fld>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信访件所属的智能分类</a:t>
            </a:r>
          </a:p>
        </p:txBody>
      </p:sp>
      <p:pic>
        <p:nvPicPr>
          <p:cNvPr id="2" name="图片 1" descr="IMG_256"/>
          <p:cNvPicPr>
            <a:picLocks noChangeAspect="1"/>
          </p:cNvPicPr>
          <p:nvPr>
            <p:custDataLst>
              <p:tags r:id="rId1"/>
            </p:custDataLst>
          </p:nvPr>
        </p:nvPicPr>
        <p:blipFill>
          <a:blip r:embed="rId3"/>
          <a:stretch>
            <a:fillRect/>
          </a:stretch>
        </p:blipFill>
        <p:spPr>
          <a:xfrm>
            <a:off x="137795" y="1043305"/>
            <a:ext cx="4224020" cy="1603375"/>
          </a:xfrm>
          <a:prstGeom prst="rect">
            <a:avLst/>
          </a:prstGeom>
          <a:noFill/>
          <a:ln w="9525">
            <a:noFill/>
          </a:ln>
        </p:spPr>
      </p:pic>
      <p:sp>
        <p:nvSpPr>
          <p:cNvPr id="100" name="文本框 99"/>
          <p:cNvSpPr txBox="1"/>
          <p:nvPr/>
        </p:nvSpPr>
        <p:spPr>
          <a:xfrm>
            <a:off x="149860" y="662305"/>
            <a:ext cx="5080000" cy="398780"/>
          </a:xfrm>
          <a:prstGeom prst="rect">
            <a:avLst/>
          </a:prstGeom>
          <a:noFill/>
          <a:ln w="9525">
            <a:noFill/>
          </a:ln>
        </p:spPr>
        <p:txBody>
          <a:bodyPr>
            <a:spAutoFit/>
          </a:bodyPr>
          <a:lstStyle/>
          <a:p>
            <a:pPr marL="342900" indent="-342900">
              <a:buFont typeface="Arial" panose="020B0604020202020204" pitchFamily="34" charset="0"/>
              <a:buChar char="•"/>
            </a:pPr>
            <a:r>
              <a:rPr lang="zh-CN" sz="2000" b="1" dirty="0">
                <a:latin typeface="微软雅黑" panose="020B0503020204020204" pitchFamily="34" charset="-122"/>
                <a:ea typeface="微软雅黑" panose="020B0503020204020204" pitchFamily="34" charset="-122"/>
              </a:rPr>
              <a:t>信访四级分类类别信息</a:t>
            </a:r>
            <a:endParaRPr lang="zh-CN" altLang="en-US" sz="2000" b="1" dirty="0">
              <a:latin typeface="微软雅黑" panose="020B0503020204020204" pitchFamily="34" charset="-122"/>
              <a:ea typeface="微软雅黑" panose="020B0503020204020204" pitchFamily="34" charset="-122"/>
            </a:endParaRPr>
          </a:p>
        </p:txBody>
      </p:sp>
      <p:pic>
        <p:nvPicPr>
          <p:cNvPr id="3" name="图片 7" descr="IMG_256"/>
          <p:cNvPicPr>
            <a:picLocks noChangeAspect="1"/>
          </p:cNvPicPr>
          <p:nvPr/>
        </p:nvPicPr>
        <p:blipFill>
          <a:blip r:embed="rId4"/>
          <a:stretch>
            <a:fillRect/>
          </a:stretch>
        </p:blipFill>
        <p:spPr>
          <a:xfrm>
            <a:off x="720090" y="2646680"/>
            <a:ext cx="3654425" cy="1379220"/>
          </a:xfrm>
          <a:prstGeom prst="rect">
            <a:avLst/>
          </a:prstGeom>
          <a:noFill/>
          <a:ln w="9525">
            <a:noFill/>
          </a:ln>
        </p:spPr>
      </p:pic>
      <p:pic>
        <p:nvPicPr>
          <p:cNvPr id="8" name="图片 8" descr="IMG_256"/>
          <p:cNvPicPr>
            <a:picLocks noChangeAspect="1"/>
          </p:cNvPicPr>
          <p:nvPr/>
        </p:nvPicPr>
        <p:blipFill>
          <a:blip r:embed="rId5"/>
          <a:stretch>
            <a:fillRect/>
          </a:stretch>
        </p:blipFill>
        <p:spPr>
          <a:xfrm>
            <a:off x="796925" y="4025900"/>
            <a:ext cx="3577590" cy="1349375"/>
          </a:xfrm>
          <a:prstGeom prst="rect">
            <a:avLst/>
          </a:prstGeom>
          <a:noFill/>
          <a:ln w="9525">
            <a:noFill/>
          </a:ln>
        </p:spPr>
      </p:pic>
      <p:pic>
        <p:nvPicPr>
          <p:cNvPr id="9" name="图片 9" descr="IMG_256"/>
          <p:cNvPicPr>
            <a:picLocks noChangeAspect="1"/>
          </p:cNvPicPr>
          <p:nvPr/>
        </p:nvPicPr>
        <p:blipFill>
          <a:blip r:embed="rId6"/>
          <a:stretch>
            <a:fillRect/>
          </a:stretch>
        </p:blipFill>
        <p:spPr>
          <a:xfrm>
            <a:off x="1583690" y="5375275"/>
            <a:ext cx="2790825" cy="1414780"/>
          </a:xfrm>
          <a:prstGeom prst="rect">
            <a:avLst/>
          </a:prstGeom>
          <a:noFill/>
          <a:ln w="9525">
            <a:noFill/>
          </a:ln>
        </p:spPr>
      </p:pic>
      <p:pic>
        <p:nvPicPr>
          <p:cNvPr id="13" name="图片 13" descr="未命名文件(143)"/>
          <p:cNvPicPr>
            <a:picLocks noChangeAspect="1"/>
          </p:cNvPicPr>
          <p:nvPr/>
        </p:nvPicPr>
        <p:blipFill>
          <a:blip r:embed="rId7"/>
          <a:stretch>
            <a:fillRect/>
          </a:stretch>
        </p:blipFill>
        <p:spPr>
          <a:xfrm>
            <a:off x="6374765" y="1170940"/>
            <a:ext cx="5664835" cy="5619115"/>
          </a:xfrm>
          <a:prstGeom prst="rect">
            <a:avLst/>
          </a:prstGeom>
          <a:ln w="6350">
            <a:solidFill>
              <a:schemeClr val="tx1"/>
            </a:solidFill>
          </a:ln>
        </p:spPr>
      </p:pic>
      <p:sp>
        <p:nvSpPr>
          <p:cNvPr id="4" name="右大括号 3"/>
          <p:cNvSpPr/>
          <p:nvPr/>
        </p:nvSpPr>
        <p:spPr>
          <a:xfrm>
            <a:off x="4603115" y="1061085"/>
            <a:ext cx="541020" cy="5651500"/>
          </a:xfrm>
          <a:prstGeom prst="righ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 name="文本框 4"/>
          <p:cNvSpPr txBox="1"/>
          <p:nvPr/>
        </p:nvSpPr>
        <p:spPr>
          <a:xfrm>
            <a:off x="6374765" y="567690"/>
            <a:ext cx="5080000" cy="398780"/>
          </a:xfrm>
          <a:prstGeom prst="rect">
            <a:avLst/>
          </a:prstGeom>
          <a:noFill/>
          <a:ln w="9525">
            <a:noFill/>
          </a:ln>
        </p:spPr>
        <p:txBody>
          <a:bodyPr>
            <a:spAutoFit/>
          </a:bodyPr>
          <a:lstStyle/>
          <a:p>
            <a:pPr marL="342900" indent="-342900">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rPr>
              <a:t>信访文本四级分类模型流程</a:t>
            </a:r>
          </a:p>
        </p:txBody>
      </p:sp>
      <p:cxnSp>
        <p:nvCxnSpPr>
          <p:cNvPr id="6" name="直接箭头连接符 5"/>
          <p:cNvCxnSpPr>
            <a:stCxn id="4" idx="1"/>
          </p:cNvCxnSpPr>
          <p:nvPr/>
        </p:nvCxnSpPr>
        <p:spPr>
          <a:xfrm flipV="1">
            <a:off x="5144135" y="3862070"/>
            <a:ext cx="1230630" cy="24765"/>
          </a:xfrm>
          <a:prstGeom prst="straightConnector1">
            <a:avLst/>
          </a:prstGeom>
          <a:ln w="22225">
            <a:prstDash val="dash"/>
            <a:tailEnd type="arrow"/>
          </a:ln>
        </p:spPr>
        <p:style>
          <a:lnRef idx="1">
            <a:schemeClr val="accent1"/>
          </a:lnRef>
          <a:fillRef idx="0">
            <a:schemeClr val="accent1"/>
          </a:fillRef>
          <a:effectRef idx="0">
            <a:schemeClr val="accent1"/>
          </a:effectRef>
          <a:fontRef idx="minor">
            <a:schemeClr val="tx1"/>
          </a:fontRef>
        </p:style>
      </p:cxnSp>
      <p:sp>
        <p:nvSpPr>
          <p:cNvPr id="10" name="灯片编号占位符 9">
            <a:extLst>
              <a:ext uri="{FF2B5EF4-FFF2-40B4-BE49-F238E27FC236}">
                <a16:creationId xmlns:a16="http://schemas.microsoft.com/office/drawing/2014/main" id="{4FE2B2F8-EA0E-4A9E-9632-C15CD8CAD51B}"/>
              </a:ext>
            </a:extLst>
          </p:cNvPr>
          <p:cNvSpPr>
            <a:spLocks noGrp="1"/>
          </p:cNvSpPr>
          <p:nvPr>
            <p:ph type="sldNum" sz="quarter" idx="12"/>
          </p:nvPr>
        </p:nvSpPr>
        <p:spPr/>
        <p:txBody>
          <a:bodyPr/>
          <a:lstStyle/>
          <a:p>
            <a:fld id="{15E5AAA9-C3F7-3046-83E0-47E15309121F}" type="slidenum">
              <a:rPr kumimoji="1" lang="zh-CN" altLang="en-US" smtClean="0"/>
              <a:t>22</a:t>
            </a:fld>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信访件所属的智能分类</a:t>
            </a:r>
          </a:p>
        </p:txBody>
      </p:sp>
      <p:sp>
        <p:nvSpPr>
          <p:cNvPr id="10" name="文本框 9"/>
          <p:cNvSpPr txBox="1"/>
          <p:nvPr/>
        </p:nvSpPr>
        <p:spPr>
          <a:xfrm>
            <a:off x="474980" y="833755"/>
            <a:ext cx="5080000" cy="2306955"/>
          </a:xfrm>
          <a:prstGeom prst="rect">
            <a:avLst/>
          </a:prstGeom>
          <a:noFill/>
          <a:ln w="9525">
            <a:noFill/>
          </a:ln>
        </p:spPr>
        <p:txBody>
          <a:bodyPr>
            <a:spAutoFit/>
          </a:bodyPr>
          <a:lstStyle/>
          <a:p>
            <a:pPr marL="342900" indent="-342900">
              <a:lnSpc>
                <a:spcPct val="150000"/>
              </a:lnSpc>
              <a:buFont typeface="Wingdings" panose="05000000000000000000" charset="0"/>
              <a:buChar char="Ø"/>
            </a:pPr>
            <a:r>
              <a:rPr lang="zh-CN" altLang="zh-CN" sz="2400" b="1" dirty="0">
                <a:latin typeface="Times New Roman" panose="02020603050405020304" charset="0"/>
                <a:ea typeface="黑体" panose="02010609060101010101" charset="-122"/>
                <a:sym typeface="+mn-ea"/>
              </a:rPr>
              <a:t>基于</a:t>
            </a:r>
            <a:r>
              <a:rPr lang="en-US" altLang="zh-CN" sz="2400" b="1" dirty="0">
                <a:solidFill>
                  <a:schemeClr val="accent1">
                    <a:lumMod val="75000"/>
                  </a:schemeClr>
                </a:solidFill>
                <a:latin typeface="Times New Roman" panose="02020603050405020304" charset="0"/>
                <a:ea typeface="黑体" panose="02010609060101010101" charset="-122"/>
                <a:cs typeface="Times New Roman" panose="02020603050405020304" charset="0"/>
                <a:sym typeface="+mn-ea"/>
              </a:rPr>
              <a:t> </a:t>
            </a:r>
            <a:r>
              <a:rPr lang="en-US" altLang="zh-CN" sz="2400" b="1" dirty="0">
                <a:solidFill>
                  <a:schemeClr val="accent1">
                    <a:lumMod val="75000"/>
                  </a:schemeClr>
                </a:solidFill>
                <a:latin typeface="Times New Roman" panose="02020603050405020304" charset="0"/>
                <a:ea typeface="黑体" panose="02010609060101010101" charset="-122"/>
                <a:sym typeface="+mn-ea"/>
              </a:rPr>
              <a:t>Bert-</a:t>
            </a:r>
            <a:r>
              <a:rPr lang="en-US" altLang="zh-CN" sz="2400" b="1" dirty="0" err="1">
                <a:solidFill>
                  <a:schemeClr val="accent1">
                    <a:lumMod val="75000"/>
                  </a:schemeClr>
                </a:solidFill>
                <a:latin typeface="Times New Roman" panose="02020603050405020304" charset="0"/>
                <a:ea typeface="黑体" panose="02010609060101010101" charset="-122"/>
                <a:sym typeface="+mn-ea"/>
              </a:rPr>
              <a:t>BiGRU</a:t>
            </a:r>
            <a:r>
              <a:rPr lang="en-US" altLang="zh-CN" sz="2400" b="1" dirty="0">
                <a:latin typeface="Times New Roman" panose="02020603050405020304" charset="0"/>
                <a:ea typeface="黑体" panose="02010609060101010101" charset="-122"/>
                <a:sym typeface="+mn-ea"/>
              </a:rPr>
              <a:t> </a:t>
            </a:r>
            <a:r>
              <a:rPr lang="zh-CN" altLang="zh-CN" sz="2400" b="1" dirty="0">
                <a:latin typeface="Times New Roman" panose="02020603050405020304" charset="0"/>
                <a:ea typeface="黑体" panose="02010609060101010101" charset="-122"/>
                <a:sym typeface="+mn-ea"/>
              </a:rPr>
              <a:t>的信访分类模型</a:t>
            </a:r>
            <a:endParaRPr lang="zh-CN" altLang="en-US" sz="2400" b="1" dirty="0">
              <a:latin typeface="Times New Roman" panose="02020603050405020304" charset="0"/>
              <a:ea typeface="黑体" panose="02010609060101010101"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charset="0"/>
                <a:ea typeface="黑体" panose="02010609060101010101" charset="-122"/>
              </a:rPr>
              <a:t>Bert 训练模型</a:t>
            </a: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charset="0"/>
                <a:ea typeface="黑体" panose="02010609060101010101" charset="-122"/>
              </a:rPr>
              <a:t>Attention 机制</a:t>
            </a: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charset="0"/>
                <a:ea typeface="黑体" panose="02010609060101010101" charset="-122"/>
              </a:rPr>
              <a:t> TF-IDF算法</a:t>
            </a:r>
            <a:r>
              <a:rPr lang="zh-CN" altLang="en-US" sz="2400" b="1" dirty="0">
                <a:latin typeface="Times New Roman" panose="02020603050405020304" charset="0"/>
                <a:ea typeface="黑体" panose="02010609060101010101" charset="-122"/>
                <a:sym typeface="+mn-ea"/>
              </a:rPr>
              <a:t>进行</a:t>
            </a:r>
            <a:r>
              <a:rPr lang="zh-CN" altLang="en-US" sz="2400" b="1" dirty="0">
                <a:solidFill>
                  <a:schemeClr val="tx1"/>
                </a:solidFill>
                <a:latin typeface="Times New Roman" panose="02020603050405020304" charset="0"/>
                <a:ea typeface="黑体" panose="02010609060101010101" charset="-122"/>
              </a:rPr>
              <a:t>分类</a:t>
            </a:r>
          </a:p>
        </p:txBody>
      </p:sp>
      <p:pic>
        <p:nvPicPr>
          <p:cNvPr id="11" name="图片 10" descr="未命名文件(141)"/>
          <p:cNvPicPr>
            <a:picLocks noChangeAspect="1"/>
          </p:cNvPicPr>
          <p:nvPr/>
        </p:nvPicPr>
        <p:blipFill>
          <a:blip r:embed="rId3"/>
          <a:stretch>
            <a:fillRect/>
          </a:stretch>
        </p:blipFill>
        <p:spPr>
          <a:xfrm>
            <a:off x="5739765" y="833755"/>
            <a:ext cx="6057265" cy="5640070"/>
          </a:xfrm>
          <a:prstGeom prst="rect">
            <a:avLst/>
          </a:prstGeom>
          <a:ln w="6350">
            <a:solidFill>
              <a:schemeClr val="tx1"/>
            </a:solidFill>
          </a:ln>
        </p:spPr>
      </p:pic>
      <p:graphicFrame>
        <p:nvGraphicFramePr>
          <p:cNvPr id="12" name="表格 11"/>
          <p:cNvGraphicFramePr/>
          <p:nvPr>
            <p:custDataLst>
              <p:tags r:id="rId1"/>
            </p:custDataLst>
          </p:nvPr>
        </p:nvGraphicFramePr>
        <p:xfrm>
          <a:off x="696595" y="4068445"/>
          <a:ext cx="4065905" cy="1980565"/>
        </p:xfrm>
        <a:graphic>
          <a:graphicData uri="http://schemas.openxmlformats.org/drawingml/2006/table">
            <a:tbl>
              <a:tblPr firstRow="1" bandRow="1">
                <a:tableStyleId>{3B4B98B0-60AC-42C2-AFA5-B58CD77FA1E5}</a:tableStyleId>
              </a:tblPr>
              <a:tblGrid>
                <a:gridCol w="2401570">
                  <a:extLst>
                    <a:ext uri="{9D8B030D-6E8A-4147-A177-3AD203B41FA5}">
                      <a16:colId xmlns:a16="http://schemas.microsoft.com/office/drawing/2014/main" val="20000"/>
                    </a:ext>
                  </a:extLst>
                </a:gridCol>
                <a:gridCol w="1664335">
                  <a:extLst>
                    <a:ext uri="{9D8B030D-6E8A-4147-A177-3AD203B41FA5}">
                      <a16:colId xmlns:a16="http://schemas.microsoft.com/office/drawing/2014/main" val="20001"/>
                    </a:ext>
                  </a:extLst>
                </a:gridCol>
              </a:tblGrid>
              <a:tr h="356870">
                <a:tc>
                  <a:txBody>
                    <a:bodyPr/>
                    <a:lstStyle/>
                    <a:p>
                      <a:pPr indent="0" algn="ctr">
                        <a:buNone/>
                      </a:pPr>
                      <a:r>
                        <a:rPr lang="en-US" sz="1400" dirty="0" err="1">
                          <a:latin typeface="微软雅黑" panose="020B0503020204020204" pitchFamily="34" charset="-122"/>
                          <a:ea typeface="微软雅黑" panose="020B0503020204020204" pitchFamily="34" charset="-122"/>
                          <a:cs typeface="微软雅黑" panose="020B0503020204020204" pitchFamily="34" charset="-122"/>
                        </a:rPr>
                        <a:t>BERT参数</a:t>
                      </a:r>
                      <a:endParaRPr lang="en-US" altLang="en-US" sz="1400" b="0" dirty="0" err="1">
                        <a:latin typeface="微软雅黑" panose="020B0503020204020204" pitchFamily="34" charset="-122"/>
                        <a:ea typeface="微软雅黑" panose="020B0503020204020204" pitchFamily="34" charset="-122"/>
                        <a:cs typeface="微软雅黑" panose="020B0503020204020204" pitchFamily="34" charset="-122"/>
                      </a:endParaRPr>
                    </a:p>
                  </a:txBody>
                  <a:tcPr marL="6350" marR="6350" marT="0" marB="0" anchor="ctr"/>
                </a:tc>
                <a:tc>
                  <a:txBody>
                    <a:bodyPr/>
                    <a:lstStyle/>
                    <a:p>
                      <a:pPr indent="0" algn="ctr">
                        <a:buNone/>
                      </a:pPr>
                      <a:r>
                        <a:rPr lang="en-US" sz="1400">
                          <a:latin typeface="微软雅黑" panose="020B0503020204020204" pitchFamily="34" charset="-122"/>
                          <a:ea typeface="微软雅黑" panose="020B0503020204020204" pitchFamily="34" charset="-122"/>
                        </a:rPr>
                        <a:t>参数值</a:t>
                      </a:r>
                      <a:endParaRPr lang="en-US" altLang="en-US" sz="1400" b="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0"/>
                  </a:ext>
                </a:extLst>
              </a:tr>
              <a:tr h="314960">
                <a:tc>
                  <a:txBody>
                    <a:bodyPr/>
                    <a:lstStyle/>
                    <a:p>
                      <a:pPr indent="0" algn="ctr">
                        <a:buNone/>
                      </a:pPr>
                      <a:r>
                        <a:rPr lang="en-US" sz="1400" dirty="0" err="1">
                          <a:latin typeface="微软雅黑" panose="020B0503020204020204" pitchFamily="34" charset="-122"/>
                          <a:ea typeface="微软雅黑" panose="020B0503020204020204" pitchFamily="34" charset="-122"/>
                        </a:rPr>
                        <a:t>最大序列长度</a:t>
                      </a:r>
                      <a:endParaRPr lang="en-US" altLang="en-US" sz="1400" b="0" dirty="0" err="1">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tc>
                  <a:txBody>
                    <a:bodyPr/>
                    <a:lstStyle/>
                    <a:p>
                      <a:pPr indent="0" algn="ctr">
                        <a:buNone/>
                      </a:pPr>
                      <a:r>
                        <a:rPr lang="en-US" sz="1400" dirty="0">
                          <a:latin typeface="微软雅黑" panose="020B0503020204020204" pitchFamily="34" charset="-122"/>
                          <a:ea typeface="微软雅黑" panose="020B0503020204020204" pitchFamily="34" charset="-122"/>
                        </a:rPr>
                        <a:t>1000</a:t>
                      </a:r>
                      <a:endParaRPr lang="en-US" altLang="en-US" sz="1400" b="0" dirty="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1"/>
                  </a:ext>
                </a:extLst>
              </a:tr>
              <a:tr h="314325">
                <a:tc>
                  <a:txBody>
                    <a:bodyPr/>
                    <a:lstStyle/>
                    <a:p>
                      <a:pPr indent="0" algn="ctr">
                        <a:buNone/>
                      </a:pPr>
                      <a:r>
                        <a:rPr lang="en-US" sz="1400" dirty="0" err="1">
                          <a:latin typeface="微软雅黑" panose="020B0503020204020204" pitchFamily="34" charset="-122"/>
                          <a:ea typeface="微软雅黑" panose="020B0503020204020204" pitchFamily="34" charset="-122"/>
                        </a:rPr>
                        <a:t>每批训练集数据量</a:t>
                      </a:r>
                      <a:endParaRPr lang="en-US" altLang="en-US" sz="1400" b="0" dirty="0" err="1">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tc>
                  <a:txBody>
                    <a:bodyPr/>
                    <a:lstStyle/>
                    <a:p>
                      <a:pPr indent="0" algn="ctr">
                        <a:buNone/>
                      </a:pPr>
                      <a:r>
                        <a:rPr lang="en-US" sz="1400" dirty="0">
                          <a:latin typeface="微软雅黑" panose="020B0503020204020204" pitchFamily="34" charset="-122"/>
                          <a:ea typeface="微软雅黑" panose="020B0503020204020204" pitchFamily="34" charset="-122"/>
                        </a:rPr>
                        <a:t>64</a:t>
                      </a:r>
                      <a:endParaRPr lang="en-US" altLang="en-US" sz="1400" b="0" dirty="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2"/>
                  </a:ext>
                </a:extLst>
              </a:tr>
              <a:tr h="314960">
                <a:tc>
                  <a:txBody>
                    <a:bodyPr/>
                    <a:lstStyle/>
                    <a:p>
                      <a:pPr indent="0" algn="ctr">
                        <a:buNone/>
                      </a:pPr>
                      <a:r>
                        <a:rPr lang="en-US" sz="1400">
                          <a:latin typeface="微软雅黑" panose="020B0503020204020204" pitchFamily="34" charset="-122"/>
                          <a:ea typeface="微软雅黑" panose="020B0503020204020204" pitchFamily="34" charset="-122"/>
                        </a:rPr>
                        <a:t>初始学习率</a:t>
                      </a:r>
                      <a:endParaRPr lang="en-US" altLang="en-US" sz="1400" b="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tc>
                  <a:txBody>
                    <a:bodyPr/>
                    <a:lstStyle/>
                    <a:p>
                      <a:pPr indent="0" algn="ctr">
                        <a:buNone/>
                      </a:pPr>
                      <a:r>
                        <a:rPr lang="en-US" sz="1400" dirty="0">
                          <a:latin typeface="微软雅黑" panose="020B0503020204020204" pitchFamily="34" charset="-122"/>
                          <a:ea typeface="微软雅黑" panose="020B0503020204020204" pitchFamily="34" charset="-122"/>
                        </a:rPr>
                        <a:t>le-5</a:t>
                      </a:r>
                      <a:endParaRPr lang="en-US" altLang="en-US" sz="1400" b="0" dirty="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3"/>
                  </a:ext>
                </a:extLst>
              </a:tr>
              <a:tr h="331470">
                <a:tc>
                  <a:txBody>
                    <a:bodyPr/>
                    <a:lstStyle/>
                    <a:p>
                      <a:pPr indent="0" algn="ctr">
                        <a:buNone/>
                      </a:pPr>
                      <a:r>
                        <a:rPr lang="en-US" sz="1400">
                          <a:latin typeface="微软雅黑" panose="020B0503020204020204" pitchFamily="34" charset="-122"/>
                          <a:ea typeface="微软雅黑" panose="020B0503020204020204" pitchFamily="34" charset="-122"/>
                        </a:rPr>
                        <a:t>模型迭代轮次</a:t>
                      </a:r>
                      <a:endParaRPr lang="en-US" altLang="en-US" sz="1400" b="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tc>
                  <a:txBody>
                    <a:bodyPr/>
                    <a:lstStyle/>
                    <a:p>
                      <a:pPr indent="0" algn="ctr">
                        <a:buNone/>
                      </a:pPr>
                      <a:r>
                        <a:rPr lang="en-US" sz="1400" dirty="0">
                          <a:latin typeface="微软雅黑" panose="020B0503020204020204" pitchFamily="34" charset="-122"/>
                          <a:ea typeface="微软雅黑" panose="020B0503020204020204" pitchFamily="34" charset="-122"/>
                        </a:rPr>
                        <a:t>5</a:t>
                      </a:r>
                      <a:endParaRPr lang="en-US" altLang="en-US" sz="1400" b="0" dirty="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4"/>
                  </a:ext>
                </a:extLst>
              </a:tr>
              <a:tr h="347980">
                <a:tc>
                  <a:txBody>
                    <a:bodyPr/>
                    <a:lstStyle/>
                    <a:p>
                      <a:pPr indent="0" algn="ctr">
                        <a:buNone/>
                      </a:pPr>
                      <a:r>
                        <a:rPr lang="en-US" sz="1400">
                          <a:latin typeface="微软雅黑" panose="020B0503020204020204" pitchFamily="34" charset="-122"/>
                          <a:ea typeface="微软雅黑" panose="020B0503020204020204" pitchFamily="34" charset="-122"/>
                          <a:cs typeface="微软雅黑" panose="020B0503020204020204" pitchFamily="34" charset="-122"/>
                        </a:rPr>
                        <a:t>Dropout随机失活率</a:t>
                      </a:r>
                      <a:endParaRPr lang="en-US" altLang="en-US" sz="1400" b="0">
                        <a:latin typeface="微软雅黑" panose="020B0503020204020204" pitchFamily="34" charset="-122"/>
                        <a:ea typeface="微软雅黑" panose="020B0503020204020204" pitchFamily="34" charset="-122"/>
                        <a:cs typeface="微软雅黑" panose="020B0503020204020204" pitchFamily="34" charset="-122"/>
                      </a:endParaRPr>
                    </a:p>
                  </a:txBody>
                  <a:tcPr marL="6350" marR="6350" marT="0" marB="0" anchor="ctr"/>
                </a:tc>
                <a:tc>
                  <a:txBody>
                    <a:bodyPr/>
                    <a:lstStyle/>
                    <a:p>
                      <a:pPr indent="0" algn="ctr">
                        <a:buNone/>
                      </a:pPr>
                      <a:r>
                        <a:rPr lang="en-US" sz="1400" dirty="0">
                          <a:latin typeface="微软雅黑" panose="020B0503020204020204" pitchFamily="34" charset="-122"/>
                          <a:ea typeface="微软雅黑" panose="020B0503020204020204" pitchFamily="34" charset="-122"/>
                        </a:rPr>
                        <a:t>0.5</a:t>
                      </a:r>
                      <a:endParaRPr lang="en-US" altLang="en-US" sz="1400" b="0" dirty="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5"/>
                  </a:ext>
                </a:extLst>
              </a:tr>
            </a:tbl>
          </a:graphicData>
        </a:graphic>
      </p:graphicFrame>
      <p:sp>
        <p:nvSpPr>
          <p:cNvPr id="2" name="文本框 1"/>
          <p:cNvSpPr txBox="1"/>
          <p:nvPr/>
        </p:nvSpPr>
        <p:spPr>
          <a:xfrm>
            <a:off x="696595" y="3641725"/>
            <a:ext cx="2413000" cy="368300"/>
          </a:xfrm>
          <a:prstGeom prst="rect">
            <a:avLst/>
          </a:prstGeom>
          <a:noFill/>
        </p:spPr>
        <p:txBody>
          <a:bodyPr wrap="square" rtlCol="0" anchor="t">
            <a:spAutoFit/>
          </a:bodyPr>
          <a:lstStyle/>
          <a:p>
            <a:pPr marL="285750" indent="-285750">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Bert</a:t>
            </a:r>
            <a:r>
              <a:rPr lang="en-US" altLang="zh-CN">
                <a:latin typeface="微软雅黑" panose="020B0503020204020204" pitchFamily="34" charset="-122"/>
                <a:ea typeface="微软雅黑" panose="020B0503020204020204" pitchFamily="34" charset="-122"/>
                <a:cs typeface="微软雅黑" panose="020B0503020204020204" pitchFamily="34" charset="-122"/>
              </a:rPr>
              <a:t> </a:t>
            </a:r>
            <a:r>
              <a:rPr lang="zh-CN" altLang="en-US">
                <a:latin typeface="微软雅黑" panose="020B0503020204020204" pitchFamily="34" charset="-122"/>
                <a:ea typeface="微软雅黑" panose="020B0503020204020204" pitchFamily="34" charset="-122"/>
                <a:cs typeface="微软雅黑" panose="020B0503020204020204" pitchFamily="34" charset="-122"/>
              </a:rPr>
              <a:t>模型参数</a:t>
            </a:r>
          </a:p>
        </p:txBody>
      </p:sp>
      <p:sp>
        <p:nvSpPr>
          <p:cNvPr id="3" name="灯片编号占位符 2">
            <a:extLst>
              <a:ext uri="{FF2B5EF4-FFF2-40B4-BE49-F238E27FC236}">
                <a16:creationId xmlns:a16="http://schemas.microsoft.com/office/drawing/2014/main" id="{E577AB31-F007-4281-BB60-D67337DCBEAD}"/>
              </a:ext>
            </a:extLst>
          </p:cNvPr>
          <p:cNvSpPr>
            <a:spLocks noGrp="1"/>
          </p:cNvSpPr>
          <p:nvPr>
            <p:ph type="sldNum" sz="quarter" idx="12"/>
          </p:nvPr>
        </p:nvSpPr>
        <p:spPr/>
        <p:txBody>
          <a:bodyPr/>
          <a:lstStyle/>
          <a:p>
            <a:fld id="{15E5AAA9-C3F7-3046-83E0-47E15309121F}" type="slidenum">
              <a:rPr kumimoji="1" lang="zh-CN" altLang="en-US" smtClean="0"/>
              <a:t>23</a:t>
            </a:fld>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信访件所属的智能分类</a:t>
            </a:r>
          </a:p>
        </p:txBody>
      </p:sp>
      <p:sp>
        <p:nvSpPr>
          <p:cNvPr id="3" name="文本框 2"/>
          <p:cNvSpPr txBox="1"/>
          <p:nvPr/>
        </p:nvSpPr>
        <p:spPr>
          <a:xfrm>
            <a:off x="474980" y="748665"/>
            <a:ext cx="5074920" cy="645160"/>
          </a:xfrm>
          <a:prstGeom prst="rect">
            <a:avLst/>
          </a:prstGeom>
          <a:noFill/>
        </p:spPr>
        <p:txBody>
          <a:bodyPr wrap="none" rtlCol="0" anchor="t">
            <a:spAutoFit/>
          </a:bodyPr>
          <a:lstStyle/>
          <a:p>
            <a:pPr marL="342900" indent="-342900">
              <a:lnSpc>
                <a:spcPct val="150000"/>
              </a:lnSpc>
              <a:buFont typeface="Wingdings" panose="05000000000000000000" charset="0"/>
              <a:buChar char="Ø"/>
            </a:pPr>
            <a:r>
              <a:rPr lang="zh-CN" sz="2400" b="1" dirty="0">
                <a:latin typeface="Times New Roman" panose="02020603050405020304" charset="0"/>
                <a:ea typeface="黑体" panose="02010609060101010101" charset="-122"/>
                <a:sym typeface="+mn-ea"/>
              </a:rPr>
              <a:t>基于</a:t>
            </a:r>
            <a:r>
              <a:rPr lang="en-US" sz="2400" b="1" dirty="0">
                <a:solidFill>
                  <a:schemeClr val="accent1">
                    <a:lumMod val="75000"/>
                  </a:schemeClr>
                </a:solidFill>
                <a:latin typeface="Times New Roman" panose="02020603050405020304" charset="0"/>
                <a:ea typeface="黑体" panose="02010609060101010101" charset="-122"/>
                <a:cs typeface="Times New Roman" panose="02020603050405020304" charset="0"/>
                <a:sym typeface="+mn-ea"/>
              </a:rPr>
              <a:t> </a:t>
            </a:r>
            <a:r>
              <a:rPr lang="en-US" sz="2400" b="1" dirty="0">
                <a:solidFill>
                  <a:schemeClr val="accent1">
                    <a:lumMod val="75000"/>
                  </a:schemeClr>
                </a:solidFill>
                <a:latin typeface="Times New Roman" panose="02020603050405020304" charset="0"/>
                <a:ea typeface="黑体" panose="02010609060101010101" charset="-122"/>
                <a:sym typeface="+mn-ea"/>
              </a:rPr>
              <a:t>Bert-</a:t>
            </a:r>
            <a:r>
              <a:rPr lang="en-US" sz="2400" b="1" dirty="0" err="1">
                <a:solidFill>
                  <a:schemeClr val="accent1">
                    <a:lumMod val="75000"/>
                  </a:schemeClr>
                </a:solidFill>
                <a:latin typeface="Times New Roman" panose="02020603050405020304" charset="0"/>
                <a:ea typeface="黑体" panose="02010609060101010101" charset="-122"/>
                <a:sym typeface="+mn-ea"/>
              </a:rPr>
              <a:t>BiGRU</a:t>
            </a:r>
            <a:r>
              <a:rPr lang="en-US" sz="2400" b="1" dirty="0">
                <a:latin typeface="Times New Roman" panose="02020603050405020304" charset="0"/>
                <a:ea typeface="黑体" panose="02010609060101010101" charset="-122"/>
                <a:sym typeface="+mn-ea"/>
              </a:rPr>
              <a:t> </a:t>
            </a:r>
            <a:r>
              <a:rPr lang="zh-CN" sz="2400" b="1" dirty="0">
                <a:latin typeface="Times New Roman" panose="02020603050405020304" charset="0"/>
                <a:ea typeface="黑体" panose="02010609060101010101" charset="-122"/>
                <a:sym typeface="+mn-ea"/>
              </a:rPr>
              <a:t>的信访分类模型</a:t>
            </a:r>
            <a:endParaRPr lang="zh-CN" altLang="en-US" sz="2400" b="1" dirty="0">
              <a:latin typeface="Times New Roman" panose="02020603050405020304" charset="0"/>
              <a:ea typeface="黑体" panose="02010609060101010101" charset="-122"/>
              <a:sym typeface="+mn-ea"/>
            </a:endParaRPr>
          </a:p>
        </p:txBody>
      </p:sp>
      <p:sp>
        <p:nvSpPr>
          <p:cNvPr id="100" name="文本框 99"/>
          <p:cNvSpPr txBox="1"/>
          <p:nvPr/>
        </p:nvSpPr>
        <p:spPr>
          <a:xfrm>
            <a:off x="469900" y="1480185"/>
            <a:ext cx="5080000" cy="1900555"/>
          </a:xfrm>
          <a:prstGeom prst="rect">
            <a:avLst/>
          </a:prstGeom>
          <a:noFill/>
          <a:ln w="9525">
            <a:noFill/>
          </a:ln>
        </p:spPr>
        <p:txBody>
          <a:bodyPr>
            <a:spAutoFit/>
          </a:bodyPr>
          <a:lstStyle/>
          <a:p>
            <a:pPr marL="285750" indent="-285750">
              <a:lnSpc>
                <a:spcPct val="140000"/>
              </a:lnSpc>
              <a:buFont typeface="Wingdings" panose="05000000000000000000" charset="0"/>
              <a:buChar char="p"/>
            </a:pPr>
            <a:r>
              <a:rPr lang="en-US" altLang="zh-CN" sz="2400" b="0">
                <a:latin typeface="微软雅黑" panose="020B0503020204020204" pitchFamily="34" charset="-122"/>
                <a:ea typeface="微软雅黑" panose="020B0503020204020204" pitchFamily="34" charset="-122"/>
                <a:cs typeface="微软雅黑" panose="020B0503020204020204" pitchFamily="34" charset="-122"/>
              </a:rPr>
              <a:t> </a:t>
            </a:r>
            <a:r>
              <a:rPr lang="zh-CN" sz="2400" b="0">
                <a:latin typeface="微软雅黑" panose="020B0503020204020204" pitchFamily="34" charset="-122"/>
                <a:ea typeface="微软雅黑" panose="020B0503020204020204" pitchFamily="34" charset="-122"/>
                <a:cs typeface="微软雅黑" panose="020B0503020204020204" pitchFamily="34" charset="-122"/>
              </a:rPr>
              <a:t>信访文本特征提取</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BiGRU </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输入：经 Bert 转化的向量</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保证了处理数据时上下文都能兼顾</a:t>
            </a:r>
          </a:p>
        </p:txBody>
      </p:sp>
      <p:sp>
        <p:nvSpPr>
          <p:cNvPr id="4" name="文本框 3"/>
          <p:cNvSpPr txBox="1"/>
          <p:nvPr/>
        </p:nvSpPr>
        <p:spPr>
          <a:xfrm>
            <a:off x="6504305" y="748665"/>
            <a:ext cx="5080000" cy="2331720"/>
          </a:xfrm>
          <a:prstGeom prst="rect">
            <a:avLst/>
          </a:prstGeom>
          <a:noFill/>
          <a:ln w="9525">
            <a:noFill/>
          </a:ln>
        </p:spPr>
        <p:txBody>
          <a:bodyPr>
            <a:spAutoFit/>
          </a:bodyPr>
          <a:lstStyle/>
          <a:p>
            <a:pPr marL="285750" indent="-285750">
              <a:lnSpc>
                <a:spcPct val="140000"/>
              </a:lnSpc>
              <a:buFont typeface="Wingdings" panose="05000000000000000000" charset="0"/>
              <a:buChar char="p"/>
            </a:pPr>
            <a:r>
              <a:rPr lang="en-US" altLang="zh-CN" sz="2400" b="0">
                <a:latin typeface="微软雅黑" panose="020B0503020204020204" pitchFamily="34" charset="-122"/>
                <a:ea typeface="微软雅黑" panose="020B0503020204020204" pitchFamily="34" charset="-122"/>
                <a:cs typeface="微软雅黑" panose="020B0503020204020204" pitchFamily="34" charset="-122"/>
              </a:rPr>
              <a:t> </a:t>
            </a:r>
            <a:r>
              <a:rPr lang="zh-CN" sz="2400" b="0">
                <a:latin typeface="微软雅黑" panose="020B0503020204020204" pitchFamily="34" charset="-122"/>
                <a:ea typeface="微软雅黑" panose="020B0503020204020204" pitchFamily="34" charset="-122"/>
                <a:cs typeface="微软雅黑" panose="020B0503020204020204" pitchFamily="34" charset="-122"/>
              </a:rPr>
              <a:t>信访文本特征优化</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Attention 分配机制</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处理 GRU 模型的输出结果</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并行计算</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兼顾了任意时刻的信息保留程度</a:t>
            </a:r>
          </a:p>
        </p:txBody>
      </p:sp>
      <p:pic>
        <p:nvPicPr>
          <p:cNvPr id="5" name="图片 2"/>
          <p:cNvPicPr>
            <a:picLocks noChangeAspect="1"/>
          </p:cNvPicPr>
          <p:nvPr/>
        </p:nvPicPr>
        <p:blipFill>
          <a:blip r:embed="rId2"/>
          <a:stretch>
            <a:fillRect/>
          </a:stretch>
        </p:blipFill>
        <p:spPr>
          <a:xfrm>
            <a:off x="1223963" y="3466783"/>
            <a:ext cx="3576955" cy="2765425"/>
          </a:xfrm>
          <a:prstGeom prst="rect">
            <a:avLst/>
          </a:prstGeom>
          <a:noFill/>
          <a:ln w="6350">
            <a:solidFill>
              <a:schemeClr val="tx1"/>
            </a:solidFill>
          </a:ln>
        </p:spPr>
      </p:pic>
      <p:pic>
        <p:nvPicPr>
          <p:cNvPr id="6" name="图片 12" descr="未命名文件(142)"/>
          <p:cNvPicPr>
            <a:picLocks noChangeAspect="1"/>
          </p:cNvPicPr>
          <p:nvPr/>
        </p:nvPicPr>
        <p:blipFill>
          <a:blip r:embed="rId3"/>
          <a:stretch>
            <a:fillRect/>
          </a:stretch>
        </p:blipFill>
        <p:spPr>
          <a:xfrm>
            <a:off x="7284720" y="3308985"/>
            <a:ext cx="3211830" cy="2595245"/>
          </a:xfrm>
          <a:prstGeom prst="rect">
            <a:avLst/>
          </a:prstGeom>
          <a:ln w="6350">
            <a:solidFill>
              <a:schemeClr val="tx1"/>
            </a:solidFill>
          </a:ln>
        </p:spPr>
      </p:pic>
      <p:sp>
        <p:nvSpPr>
          <p:cNvPr id="9" name="文本框 8"/>
          <p:cNvSpPr txBox="1"/>
          <p:nvPr/>
        </p:nvSpPr>
        <p:spPr>
          <a:xfrm>
            <a:off x="7484745" y="6011545"/>
            <a:ext cx="3011805" cy="368300"/>
          </a:xfrm>
          <a:prstGeom prst="rect">
            <a:avLst/>
          </a:prstGeom>
          <a:noFill/>
        </p:spPr>
        <p:txBody>
          <a:bodyPr wrap="square" rtlCol="0" anchor="t">
            <a:spAutoFit/>
          </a:bodyPr>
          <a:lstStyle/>
          <a:p>
            <a:pPr algn="ctr"/>
            <a:r>
              <a:rPr lang="zh-CN" altLang="en-US">
                <a:latin typeface="微软雅黑" panose="020B0503020204020204" pitchFamily="34" charset="-122"/>
                <a:ea typeface="微软雅黑" panose="020B0503020204020204" pitchFamily="34" charset="-122"/>
                <a:cs typeface="微软雅黑" panose="020B0503020204020204" pitchFamily="34" charset="-122"/>
              </a:rPr>
              <a:t>Attention模型</a:t>
            </a:r>
          </a:p>
        </p:txBody>
      </p:sp>
      <p:sp>
        <p:nvSpPr>
          <p:cNvPr id="14" name="文本框 13"/>
          <p:cNvSpPr txBox="1"/>
          <p:nvPr/>
        </p:nvSpPr>
        <p:spPr>
          <a:xfrm>
            <a:off x="1909445" y="6318885"/>
            <a:ext cx="2654300" cy="368300"/>
          </a:xfrm>
          <a:prstGeom prst="rect">
            <a:avLst/>
          </a:prstGeom>
          <a:noFill/>
        </p:spPr>
        <p:txBody>
          <a:bodyPr wrap="square" rtlCol="0" anchor="t">
            <a:spAutoFit/>
          </a:bodyPr>
          <a:lstStyle/>
          <a:p>
            <a:r>
              <a:rPr lang="zh-CN" altLang="en-US">
                <a:latin typeface="微软雅黑" panose="020B0503020204020204" pitchFamily="34" charset="-122"/>
                <a:ea typeface="微软雅黑" panose="020B0503020204020204" pitchFamily="34" charset="-122"/>
                <a:cs typeface="微软雅黑" panose="020B0503020204020204" pitchFamily="34" charset="-122"/>
              </a:rPr>
              <a:t> GRU模型</a:t>
            </a:r>
          </a:p>
        </p:txBody>
      </p:sp>
      <p:sp>
        <p:nvSpPr>
          <p:cNvPr id="2" name="灯片编号占位符 1">
            <a:extLst>
              <a:ext uri="{FF2B5EF4-FFF2-40B4-BE49-F238E27FC236}">
                <a16:creationId xmlns:a16="http://schemas.microsoft.com/office/drawing/2014/main" id="{2AEDBD4D-2F1C-49B6-A0E1-70F3F24CC0EF}"/>
              </a:ext>
            </a:extLst>
          </p:cNvPr>
          <p:cNvSpPr>
            <a:spLocks noGrp="1"/>
          </p:cNvSpPr>
          <p:nvPr>
            <p:ph type="sldNum" sz="quarter" idx="12"/>
          </p:nvPr>
        </p:nvSpPr>
        <p:spPr/>
        <p:txBody>
          <a:bodyPr/>
          <a:lstStyle/>
          <a:p>
            <a:fld id="{15E5AAA9-C3F7-3046-83E0-47E15309121F}" type="slidenum">
              <a:rPr kumimoji="1" lang="zh-CN" altLang="en-US" smtClean="0"/>
              <a:t>24</a:t>
            </a:fld>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信访件所属的智能分类</a:t>
            </a:r>
          </a:p>
        </p:txBody>
      </p:sp>
      <p:sp>
        <p:nvSpPr>
          <p:cNvPr id="3" name="文本框 2"/>
          <p:cNvSpPr txBox="1"/>
          <p:nvPr/>
        </p:nvSpPr>
        <p:spPr>
          <a:xfrm>
            <a:off x="474980" y="748665"/>
            <a:ext cx="5074920" cy="645160"/>
          </a:xfrm>
          <a:prstGeom prst="rect">
            <a:avLst/>
          </a:prstGeom>
          <a:noFill/>
        </p:spPr>
        <p:txBody>
          <a:bodyPr wrap="none" rtlCol="0" anchor="t">
            <a:spAutoFit/>
          </a:bodyPr>
          <a:lstStyle/>
          <a:p>
            <a:pPr marL="342900" indent="-342900">
              <a:lnSpc>
                <a:spcPct val="150000"/>
              </a:lnSpc>
              <a:buFont typeface="Wingdings" panose="05000000000000000000" charset="0"/>
              <a:buChar char="Ø"/>
            </a:pPr>
            <a:r>
              <a:rPr lang="zh-CN" sz="2400" b="1" dirty="0">
                <a:latin typeface="Times New Roman" panose="02020603050405020304" charset="0"/>
                <a:ea typeface="黑体" panose="02010609060101010101" charset="-122"/>
                <a:sym typeface="+mn-ea"/>
              </a:rPr>
              <a:t>基于</a:t>
            </a:r>
            <a:r>
              <a:rPr lang="en-US" sz="2400" b="1" dirty="0">
                <a:solidFill>
                  <a:schemeClr val="accent1">
                    <a:lumMod val="75000"/>
                  </a:schemeClr>
                </a:solidFill>
                <a:latin typeface="Times New Roman" panose="02020603050405020304" charset="0"/>
                <a:ea typeface="黑体" panose="02010609060101010101" charset="-122"/>
                <a:cs typeface="Times New Roman" panose="02020603050405020304" charset="0"/>
                <a:sym typeface="+mn-ea"/>
              </a:rPr>
              <a:t> </a:t>
            </a:r>
            <a:r>
              <a:rPr lang="en-US" sz="2400" b="1" dirty="0">
                <a:solidFill>
                  <a:schemeClr val="accent1">
                    <a:lumMod val="75000"/>
                  </a:schemeClr>
                </a:solidFill>
                <a:latin typeface="Times New Roman" panose="02020603050405020304" charset="0"/>
                <a:ea typeface="黑体" panose="02010609060101010101" charset="-122"/>
                <a:sym typeface="+mn-ea"/>
              </a:rPr>
              <a:t>Bert-</a:t>
            </a:r>
            <a:r>
              <a:rPr lang="en-US" sz="2400" b="1" dirty="0" err="1">
                <a:solidFill>
                  <a:schemeClr val="accent1">
                    <a:lumMod val="75000"/>
                  </a:schemeClr>
                </a:solidFill>
                <a:latin typeface="Times New Roman" panose="02020603050405020304" charset="0"/>
                <a:ea typeface="黑体" panose="02010609060101010101" charset="-122"/>
                <a:sym typeface="+mn-ea"/>
              </a:rPr>
              <a:t>BiGRU</a:t>
            </a:r>
            <a:r>
              <a:rPr lang="en-US" sz="2400" b="1" dirty="0">
                <a:latin typeface="Times New Roman" panose="02020603050405020304" charset="0"/>
                <a:ea typeface="黑体" panose="02010609060101010101" charset="-122"/>
                <a:sym typeface="+mn-ea"/>
              </a:rPr>
              <a:t> </a:t>
            </a:r>
            <a:r>
              <a:rPr lang="zh-CN" sz="2400" b="1" dirty="0">
                <a:latin typeface="Times New Roman" panose="02020603050405020304" charset="0"/>
                <a:ea typeface="黑体" panose="02010609060101010101" charset="-122"/>
                <a:sym typeface="+mn-ea"/>
              </a:rPr>
              <a:t>的信访分类模型</a:t>
            </a:r>
            <a:endParaRPr lang="zh-CN" altLang="en-US" sz="2400" b="1" dirty="0">
              <a:latin typeface="Times New Roman" panose="02020603050405020304" charset="0"/>
              <a:ea typeface="黑体" panose="02010609060101010101" charset="-122"/>
              <a:sym typeface="+mn-ea"/>
            </a:endParaRPr>
          </a:p>
        </p:txBody>
      </p:sp>
      <p:sp>
        <p:nvSpPr>
          <p:cNvPr id="100" name="文本框 99"/>
          <p:cNvSpPr txBox="1"/>
          <p:nvPr/>
        </p:nvSpPr>
        <p:spPr>
          <a:xfrm>
            <a:off x="469900" y="1480185"/>
            <a:ext cx="4344035" cy="5224780"/>
          </a:xfrm>
          <a:prstGeom prst="rect">
            <a:avLst/>
          </a:prstGeom>
          <a:noFill/>
          <a:ln w="9525">
            <a:solidFill>
              <a:schemeClr val="accent1"/>
            </a:solidFill>
            <a:prstDash val="sysDash"/>
          </a:ln>
        </p:spPr>
        <p:txBody>
          <a:bodyPr wrap="square">
            <a:spAutoFit/>
          </a:bodyPr>
          <a:lstStyle/>
          <a:p>
            <a:pPr marL="285750" indent="-285750">
              <a:lnSpc>
                <a:spcPct val="140000"/>
              </a:lnSpc>
              <a:buFont typeface="Wingdings" panose="05000000000000000000" charset="0"/>
              <a:buChar char="p"/>
            </a:pPr>
            <a:r>
              <a:rPr lang="en-US" altLang="zh-CN" sz="2400" b="0" dirty="0">
                <a:latin typeface="微软雅黑" panose="020B0503020204020204" pitchFamily="34" charset="-122"/>
                <a:ea typeface="微软雅黑" panose="020B0503020204020204" pitchFamily="34" charset="-122"/>
                <a:cs typeface="微软雅黑" panose="020B0503020204020204" pitchFamily="34" charset="-122"/>
              </a:rPr>
              <a:t> </a:t>
            </a:r>
            <a:r>
              <a:rPr lang="zh-CN" sz="2400" b="0" dirty="0">
                <a:latin typeface="微软雅黑" panose="020B0503020204020204" pitchFamily="34" charset="-122"/>
                <a:ea typeface="微软雅黑" panose="020B0503020204020204" pitchFamily="34" charset="-122"/>
                <a:cs typeface="微软雅黑" panose="020B0503020204020204" pitchFamily="34" charset="-122"/>
              </a:rPr>
              <a:t>信访文本分类算法</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TF-IDF算法</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提取关键字</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计算关键词出现次数</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归一化</a:t>
            </a: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2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2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4883150" y="4179570"/>
            <a:ext cx="6995795" cy="2578100"/>
          </a:xfrm>
          <a:prstGeom prst="rect">
            <a:avLst/>
          </a:prstGeom>
          <a:noFill/>
          <a:ln w="9525">
            <a:solidFill>
              <a:schemeClr val="accent1"/>
            </a:solidFill>
            <a:prstDash val="sysDash"/>
          </a:ln>
        </p:spPr>
        <p:txBody>
          <a:bodyPr wrap="square">
            <a:spAutoFit/>
          </a:bodyPr>
          <a:lstStyle/>
          <a:p>
            <a:pPr marL="285750" indent="-285750">
              <a:lnSpc>
                <a:spcPct val="140000"/>
              </a:lnSpc>
              <a:buFont typeface="Wingdings" panose="05000000000000000000" charset="0"/>
              <a:buChar char="p"/>
            </a:pPr>
            <a:r>
              <a:rPr lang="en-US" altLang="zh-CN" sz="2400" b="0" dirty="0">
                <a:latin typeface="微软雅黑" panose="020B0503020204020204" pitchFamily="34" charset="-122"/>
                <a:ea typeface="微软雅黑" panose="020B0503020204020204" pitchFamily="34" charset="-122"/>
                <a:cs typeface="微软雅黑" panose="020B0503020204020204" pitchFamily="34" charset="-122"/>
              </a:rPr>
              <a:t> </a:t>
            </a:r>
            <a:r>
              <a:rPr lang="zh-CN" sz="2400" b="0" dirty="0">
                <a:latin typeface="微软雅黑" panose="020B0503020204020204" pitchFamily="34" charset="-122"/>
                <a:ea typeface="微软雅黑" panose="020B0503020204020204" pitchFamily="34" charset="-122"/>
                <a:cs typeface="微软雅黑" panose="020B0503020204020204" pitchFamily="34" charset="-122"/>
              </a:rPr>
              <a:t>分类评价指标</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准确率 Precision </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召回率 Recall </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F 值</a:t>
            </a:r>
          </a:p>
          <a:p>
            <a:pPr lvl="1" indent="0">
              <a:lnSpc>
                <a:spcPct val="11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1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p:txBody>
      </p:sp>
      <mc:AlternateContent xmlns:mc="http://schemas.openxmlformats.org/markup-compatibility/2006" xmlns:a14="http://schemas.microsoft.com/office/drawing/2010/main">
        <mc:Choice Requires="a14">
          <p:sp>
            <p:nvSpPr>
              <p:cNvPr id="2" name="矩形 1"/>
              <p:cNvSpPr/>
              <p:nvPr/>
            </p:nvSpPr>
            <p:spPr>
              <a:xfrm>
                <a:off x="993434" y="4179544"/>
                <a:ext cx="1780744" cy="7151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000" i="1">
                          <a:latin typeface="Cambria Math" panose="02040503050406030204" pitchFamily="18" charset="0"/>
                        </a:rPr>
                        <m:t>𝑡</m:t>
                      </m:r>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𝑓</m:t>
                          </m:r>
                        </m:e>
                        <m:sub>
                          <m:r>
                            <a:rPr lang="zh-CN" altLang="en-US" sz="2000" i="1">
                              <a:latin typeface="Cambria Math" panose="02040503050406030204" pitchFamily="18" charset="0"/>
                            </a:rPr>
                            <m:t>𝑖𝑗</m:t>
                          </m:r>
                        </m:sub>
                      </m:sSub>
                      <m:r>
                        <a:rPr lang="zh-CN" altLang="en-US" sz="2000" i="0">
                          <a:latin typeface="Cambria Math" panose="02040503050406030204" pitchFamily="18" charset="0"/>
                        </a:rPr>
                        <m:t>=</m:t>
                      </m:r>
                      <m:f>
                        <m:fPr>
                          <m:ctrlPr>
                            <a:rPr lang="zh-CN" altLang="en-US" sz="2000" i="1">
                              <a:latin typeface="Cambria Math" panose="02040503050406030204" pitchFamily="18" charset="0"/>
                            </a:rPr>
                          </m:ctrlPr>
                        </m:fPr>
                        <m:num>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𝑛</m:t>
                              </m:r>
                            </m:e>
                            <m:sub>
                              <m:r>
                                <a:rPr lang="zh-CN" altLang="en-US" sz="2000" i="1">
                                  <a:latin typeface="Cambria Math" panose="02040503050406030204" pitchFamily="18" charset="0"/>
                                </a:rPr>
                                <m:t>𝑖</m:t>
                              </m:r>
                              <m:r>
                                <a:rPr lang="zh-CN" altLang="en-US" sz="2000" i="0">
                                  <a:latin typeface="Cambria Math" panose="02040503050406030204" pitchFamily="18" charset="0"/>
                                </a:rPr>
                                <m:t>,</m:t>
                              </m:r>
                              <m:r>
                                <a:rPr lang="zh-CN" altLang="en-US" sz="2000" i="1">
                                  <a:latin typeface="Cambria Math" panose="02040503050406030204" pitchFamily="18" charset="0"/>
                                </a:rPr>
                                <m:t>𝑗</m:t>
                              </m:r>
                            </m:sub>
                          </m:sSub>
                        </m:num>
                        <m:den>
                          <m:nary>
                            <m:naryPr>
                              <m:chr m:val="∑"/>
                              <m:limLoc m:val="undOvr"/>
                              <m:grow m:val="on"/>
                              <m:supHide m:val="on"/>
                              <m:ctrlPr>
                                <a:rPr lang="zh-CN" altLang="en-US" sz="2000" i="1">
                                  <a:latin typeface="Cambria Math" panose="02040503050406030204" pitchFamily="18" charset="0"/>
                                </a:rPr>
                              </m:ctrlPr>
                            </m:naryPr>
                            <m:sub>
                              <m:r>
                                <a:rPr lang="zh-CN" altLang="en-US" sz="2000" i="1">
                                  <a:latin typeface="Cambria Math" panose="02040503050406030204" pitchFamily="18" charset="0"/>
                                </a:rPr>
                                <m:t>𝑘</m:t>
                              </m:r>
                            </m:sub>
                            <m:sup/>
                            <m:e>
                              <m:r>
                                <a:rPr lang="zh-CN" altLang="en-US" sz="2000" i="0">
                                  <a:latin typeface="Cambria Math" panose="02040503050406030204" pitchFamily="18" charset="0"/>
                                </a:rPr>
                                <m:t> </m:t>
                              </m:r>
                            </m:e>
                          </m:nary>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𝑛</m:t>
                              </m:r>
                            </m:e>
                            <m:sub>
                              <m:r>
                                <a:rPr lang="zh-CN" altLang="en-US" sz="2000" i="1">
                                  <a:latin typeface="Cambria Math" panose="02040503050406030204" pitchFamily="18" charset="0"/>
                                </a:rPr>
                                <m:t>𝑘</m:t>
                              </m:r>
                              <m:r>
                                <a:rPr lang="zh-CN" altLang="en-US" sz="2000" i="0">
                                  <a:latin typeface="Cambria Math" panose="02040503050406030204" pitchFamily="18" charset="0"/>
                                </a:rPr>
                                <m:t>,</m:t>
                              </m:r>
                              <m:r>
                                <a:rPr lang="zh-CN" altLang="en-US" sz="2000" i="1">
                                  <a:latin typeface="Cambria Math" panose="02040503050406030204" pitchFamily="18" charset="0"/>
                                </a:rPr>
                                <m:t>𝑗</m:t>
                              </m:r>
                            </m:sub>
                          </m:sSub>
                        </m:den>
                      </m:f>
                    </m:oMath>
                  </m:oMathPara>
                </a14:m>
                <a:endParaRPr lang="zh-CN" altLang="en-US" sz="2000" dirty="0"/>
              </a:p>
            </p:txBody>
          </p:sp>
        </mc:Choice>
        <mc:Fallback xmlns="">
          <p:sp>
            <p:nvSpPr>
              <p:cNvPr id="2" name="矩形 1"/>
              <p:cNvSpPr>
                <a:spLocks noRot="1" noChangeAspect="1" noMove="1" noResize="1" noEditPoints="1" noAdjustHandles="1" noChangeArrowheads="1" noChangeShapeType="1" noTextEdit="1"/>
              </p:cNvSpPr>
              <p:nvPr/>
            </p:nvSpPr>
            <p:spPr>
              <a:xfrm>
                <a:off x="993434" y="4179544"/>
                <a:ext cx="1780744" cy="715132"/>
              </a:xfrm>
              <a:prstGeom prst="rect">
                <a:avLst/>
              </a:prstGeom>
              <a:blipFill rotWithShape="1">
                <a:blip r:embed="rId2"/>
                <a:stretch>
                  <a:fillRect l="-17" t="-85" r="28" b="1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p:cNvSpPr/>
              <p:nvPr/>
            </p:nvSpPr>
            <p:spPr>
              <a:xfrm>
                <a:off x="355990" y="5199990"/>
                <a:ext cx="4088619" cy="67524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𝑇</m:t>
                      </m:r>
                      <m:sSub>
                        <m:sSubPr>
                          <m:ctrlPr>
                            <a:rPr lang="zh-CN" altLang="en-US" i="1">
                              <a:latin typeface="Cambria Math" panose="02040503050406030204" pitchFamily="18" charset="0"/>
                            </a:rPr>
                          </m:ctrlPr>
                        </m:sSubPr>
                        <m:e>
                          <m:r>
                            <a:rPr lang="zh-CN" altLang="en-US" i="1">
                              <a:latin typeface="Cambria Math" panose="02040503050406030204" pitchFamily="18" charset="0"/>
                            </a:rPr>
                            <m:t>𝐹</m:t>
                          </m:r>
                        </m:e>
                        <m:sub>
                          <m:r>
                            <a:rPr lang="zh-CN" altLang="en-US" i="1">
                              <a:latin typeface="Cambria Math" panose="02040503050406030204" pitchFamily="18" charset="0"/>
                            </a:rPr>
                            <m:t>𝑊</m:t>
                          </m:r>
                        </m:sub>
                      </m:sSub>
                      <m:r>
                        <a:rPr lang="zh-CN" altLang="en-US" i="0">
                          <a:latin typeface="Cambria Math" panose="02040503050406030204" pitchFamily="18" charset="0"/>
                        </a:rPr>
                        <m:t>=</m:t>
                      </m:r>
                      <m:f>
                        <m:fPr>
                          <m:ctrlPr>
                            <a:rPr lang="zh-CN" altLang="en-US" i="1">
                              <a:latin typeface="Cambria Math" panose="02040503050406030204" pitchFamily="18" charset="0"/>
                            </a:rPr>
                          </m:ctrlPr>
                        </m:fPr>
                        <m:num>
                          <m:r>
                            <m:rPr>
                              <m:nor/>
                            </m:rPr>
                            <a:rPr lang="zh-CN" altLang="en-US">
                              <a:latin typeface="Cambria Math" panose="02040503050406030204" pitchFamily="18" charset="0"/>
                            </a:rPr>
                            <m:t> </m:t>
                          </m:r>
                          <m:r>
                            <m:rPr>
                              <m:nor/>
                            </m:rPr>
                            <a:rPr lang="zh-CN" altLang="en-US">
                              <a:latin typeface="Cambria Math" panose="02040503050406030204" pitchFamily="18" charset="0"/>
                            </a:rPr>
                            <m:t>在某一类中词条</m:t>
                          </m:r>
                          <m:r>
                            <m:rPr>
                              <m:nor/>
                            </m:rPr>
                            <a:rPr lang="zh-CN" altLang="en-US">
                              <a:latin typeface="Cambria Math" panose="02040503050406030204" pitchFamily="18" charset="0"/>
                            </a:rPr>
                            <m:t> </m:t>
                          </m:r>
                          <m:r>
                            <m:rPr>
                              <m:nor/>
                            </m:rPr>
                            <a:rPr lang="zh-CN" altLang="en-US">
                              <a:latin typeface="Cambria Math" panose="02040503050406030204" pitchFamily="18" charset="0"/>
                            </a:rPr>
                            <m:t>w</m:t>
                          </m:r>
                          <m:r>
                            <m:rPr>
                              <m:nor/>
                            </m:rPr>
                            <a:rPr lang="zh-CN" altLang="en-US">
                              <a:latin typeface="Cambria Math" panose="02040503050406030204" pitchFamily="18" charset="0"/>
                            </a:rPr>
                            <m:t>出现的次数</m:t>
                          </m:r>
                          <m:r>
                            <m:rPr>
                              <m:nor/>
                            </m:rPr>
                            <a:rPr lang="zh-CN" altLang="en-US">
                              <a:latin typeface="Cambria Math" panose="02040503050406030204" pitchFamily="18" charset="0"/>
                            </a:rPr>
                            <m:t> </m:t>
                          </m:r>
                        </m:num>
                        <m:den>
                          <m:r>
                            <m:rPr>
                              <m:nor/>
                            </m:rPr>
                            <a:rPr lang="zh-CN" altLang="en-US">
                              <a:latin typeface="Cambria Math" panose="02040503050406030204" pitchFamily="18" charset="0"/>
                            </a:rPr>
                            <m:t> </m:t>
                          </m:r>
                          <m:r>
                            <m:rPr>
                              <m:nor/>
                            </m:rPr>
                            <a:rPr lang="zh-CN" altLang="en-US">
                              <a:latin typeface="Cambria Math" panose="02040503050406030204" pitchFamily="18" charset="0"/>
                            </a:rPr>
                            <m:t>该类中所有的词条数目</m:t>
                          </m:r>
                          <m:r>
                            <m:rPr>
                              <m:nor/>
                            </m:rPr>
                            <a:rPr lang="zh-CN" altLang="en-US">
                              <a:latin typeface="Cambria Math" panose="02040503050406030204" pitchFamily="18" charset="0"/>
                            </a:rPr>
                            <m:t> </m:t>
                          </m:r>
                        </m:den>
                      </m:f>
                    </m:oMath>
                  </m:oMathPara>
                </a14:m>
                <a:endParaRPr lang="zh-CN" altLang="en-US" dirty="0"/>
              </a:p>
            </p:txBody>
          </p:sp>
        </mc:Choice>
        <mc:Fallback xmlns="">
          <p:sp>
            <p:nvSpPr>
              <p:cNvPr id="5" name="矩形 4"/>
              <p:cNvSpPr>
                <a:spLocks noRot="1" noChangeAspect="1" noMove="1" noResize="1" noEditPoints="1" noAdjustHandles="1" noChangeArrowheads="1" noChangeShapeType="1" noTextEdit="1"/>
              </p:cNvSpPr>
              <p:nvPr/>
            </p:nvSpPr>
            <p:spPr>
              <a:xfrm>
                <a:off x="355990" y="5199990"/>
                <a:ext cx="4088619" cy="675249"/>
              </a:xfrm>
              <a:prstGeom prst="rect">
                <a:avLst/>
              </a:prstGeom>
              <a:blipFill rotWithShape="1">
                <a:blip r:embed="rId3"/>
                <a:stretch>
                  <a:fillRect l="-10" t="-90" r="6" b="32"/>
                </a:stretch>
              </a:blipFill>
            </p:spPr>
            <p:txBody>
              <a:bodyPr/>
              <a:lstStyle/>
              <a:p>
                <a:r>
                  <a:rPr lang="zh-CN" altLang="en-US">
                    <a:noFill/>
                  </a:rPr>
                  <a:t> </a:t>
                </a:r>
              </a:p>
            </p:txBody>
          </p:sp>
        </mc:Fallback>
      </mc:AlternateContent>
      <p:sp>
        <p:nvSpPr>
          <p:cNvPr id="10" name="文本框 9"/>
          <p:cNvSpPr txBox="1"/>
          <p:nvPr/>
        </p:nvSpPr>
        <p:spPr>
          <a:xfrm>
            <a:off x="4883150" y="1485900"/>
            <a:ext cx="7003415" cy="2601595"/>
          </a:xfrm>
          <a:prstGeom prst="rect">
            <a:avLst/>
          </a:prstGeom>
          <a:noFill/>
          <a:ln w="12700">
            <a:solidFill>
              <a:schemeClr val="accent1"/>
            </a:solidFill>
            <a:prstDash val="sysDot"/>
          </a:ln>
        </p:spPr>
        <p:txBody>
          <a:bodyPr wrap="square">
            <a:spAutoFit/>
          </a:bodyPr>
          <a:lstStyle/>
          <a:p>
            <a:pPr marL="285750" indent="-285750">
              <a:lnSpc>
                <a:spcPct val="140000"/>
              </a:lnSpc>
              <a:buFont typeface="Wingdings" panose="05000000000000000000" charset="0"/>
              <a:buChar char="p"/>
            </a:pPr>
            <a:r>
              <a:rPr lang="en-US" altLang="zh-CN" sz="2400" b="0" dirty="0">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2400" dirty="0" err="1">
                <a:latin typeface="微软雅黑" panose="020B0503020204020204" pitchFamily="34" charset="-122"/>
                <a:ea typeface="微软雅黑" panose="020B0503020204020204" pitchFamily="34" charset="-122"/>
                <a:cs typeface="微软雅黑" panose="020B0503020204020204" pitchFamily="34" charset="-122"/>
              </a:rPr>
              <a:t>Softmax</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用于多分类</a:t>
            </a:r>
          </a:p>
          <a:p>
            <a:pPr indent="0">
              <a:lnSpc>
                <a:spcPct val="140000"/>
              </a:lnSpc>
              <a:buFont typeface="Wingdings" panose="05000000000000000000" charset="0"/>
              <a:buNone/>
            </a:pP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pPr indent="0">
              <a:lnSpc>
                <a:spcPct val="140000"/>
              </a:lnSpc>
              <a:buFont typeface="Wingdings" panose="05000000000000000000" charset="0"/>
              <a:buNone/>
            </a:pP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pPr indent="0">
              <a:lnSpc>
                <a:spcPct val="140000"/>
              </a:lnSpc>
              <a:buFont typeface="Wingdings" panose="05000000000000000000" charset="0"/>
              <a:buNone/>
            </a:pP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pPr indent="0">
              <a:lnSpc>
                <a:spcPct val="120000"/>
              </a:lnSpc>
              <a:buFont typeface="Wingdings" panose="05000000000000000000" charset="0"/>
              <a:buNone/>
            </a:pP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矩形 5"/>
              <p:cNvSpPr/>
              <p:nvPr/>
            </p:nvSpPr>
            <p:spPr>
              <a:xfrm>
                <a:off x="6732270" y="2300605"/>
                <a:ext cx="2172970" cy="116903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𝑆</m:t>
                          </m:r>
                        </m:e>
                        <m:sub>
                          <m:r>
                            <a:rPr lang="zh-CN" altLang="en-US" sz="2800" i="1">
                              <a:latin typeface="Cambria Math" panose="02040503050406030204" pitchFamily="18" charset="0"/>
                            </a:rPr>
                            <m:t>𝑖</m:t>
                          </m:r>
                        </m:sub>
                      </m:sSub>
                      <m:r>
                        <a:rPr lang="zh-CN" altLang="en-US" sz="2800" i="0">
                          <a:latin typeface="Cambria Math" panose="02040503050406030204" pitchFamily="18" charset="0"/>
                        </a:rPr>
                        <m:t>=</m:t>
                      </m:r>
                      <m:f>
                        <m:fPr>
                          <m:ctrlPr>
                            <a:rPr lang="zh-CN" altLang="en-US" sz="2800" i="1">
                              <a:latin typeface="Cambria Math" panose="02040503050406030204" pitchFamily="18" charset="0"/>
                            </a:rPr>
                          </m:ctrlPr>
                        </m:fPr>
                        <m:num>
                          <m:sSup>
                            <m:sSupPr>
                              <m:ctrlPr>
                                <a:rPr lang="zh-CN" altLang="en-US" sz="2800" i="1">
                                  <a:latin typeface="Cambria Math" panose="02040503050406030204" pitchFamily="18" charset="0"/>
                                </a:rPr>
                              </m:ctrlPr>
                            </m:sSupPr>
                            <m:e>
                              <m:r>
                                <a:rPr lang="zh-CN" altLang="en-US" sz="2800" i="1">
                                  <a:latin typeface="Cambria Math" panose="02040503050406030204" pitchFamily="18" charset="0"/>
                                </a:rPr>
                                <m:t>𝑒</m:t>
                              </m:r>
                            </m:e>
                            <m:sup>
                              <m:r>
                                <a:rPr lang="zh-CN" altLang="en-US" sz="2800" i="1">
                                  <a:latin typeface="Cambria Math" panose="02040503050406030204" pitchFamily="18" charset="0"/>
                                </a:rPr>
                                <m:t>𝑖</m:t>
                              </m:r>
                            </m:sup>
                          </m:sSup>
                        </m:num>
                        <m:den>
                          <m:nary>
                            <m:naryPr>
                              <m:chr m:val="∑"/>
                              <m:limLoc m:val="undOvr"/>
                              <m:grow m:val="on"/>
                              <m:supHide m:val="on"/>
                              <m:ctrlPr>
                                <a:rPr lang="zh-CN" altLang="en-US" sz="2800" i="1">
                                  <a:latin typeface="Cambria Math" panose="02040503050406030204" pitchFamily="18" charset="0"/>
                                </a:rPr>
                              </m:ctrlPr>
                            </m:naryPr>
                            <m:sub>
                              <m:r>
                                <a:rPr lang="zh-CN" altLang="en-US" sz="2800" i="1">
                                  <a:latin typeface="Cambria Math" panose="02040503050406030204" pitchFamily="18" charset="0"/>
                                </a:rPr>
                                <m:t>𝑗</m:t>
                              </m:r>
                            </m:sub>
                            <m:sup/>
                            <m:e>
                              <m:r>
                                <a:rPr lang="zh-CN" altLang="en-US" sz="2800" i="0">
                                  <a:latin typeface="Cambria Math" panose="02040503050406030204" pitchFamily="18" charset="0"/>
                                </a:rPr>
                                <m:t> </m:t>
                              </m:r>
                            </m:e>
                          </m:nary>
                          <m:sSup>
                            <m:sSupPr>
                              <m:ctrlPr>
                                <a:rPr lang="zh-CN" altLang="en-US" sz="2800" i="1">
                                  <a:latin typeface="Cambria Math" panose="02040503050406030204" pitchFamily="18" charset="0"/>
                                </a:rPr>
                              </m:ctrlPr>
                            </m:sSupPr>
                            <m:e>
                              <m:r>
                                <a:rPr lang="zh-CN" altLang="en-US" sz="2800" i="1">
                                  <a:latin typeface="Cambria Math" panose="02040503050406030204" pitchFamily="18" charset="0"/>
                                </a:rPr>
                                <m:t>𝑒</m:t>
                              </m:r>
                            </m:e>
                            <m:sup>
                              <m:r>
                                <a:rPr lang="zh-CN" altLang="en-US" sz="2800" i="1">
                                  <a:latin typeface="Cambria Math" panose="02040503050406030204" pitchFamily="18" charset="0"/>
                                </a:rPr>
                                <m:t>𝑗</m:t>
                              </m:r>
                            </m:sup>
                          </m:sSup>
                        </m:den>
                      </m:f>
                    </m:oMath>
                  </m:oMathPara>
                </a14:m>
                <a:endParaRPr lang="zh-CN" altLang="en-US" sz="2800" dirty="0"/>
              </a:p>
            </p:txBody>
          </p:sp>
        </mc:Choice>
        <mc:Fallback xmlns="">
          <p:sp>
            <p:nvSpPr>
              <p:cNvPr id="6" name="矩形 5"/>
              <p:cNvSpPr>
                <a:spLocks noRot="1" noChangeAspect="1" noMove="1" noResize="1" noEditPoints="1" noAdjustHandles="1" noChangeArrowheads="1" noChangeShapeType="1" noTextEdit="1"/>
              </p:cNvSpPr>
              <p:nvPr/>
            </p:nvSpPr>
            <p:spPr>
              <a:xfrm>
                <a:off x="6732270" y="2300605"/>
                <a:ext cx="2172970" cy="1169035"/>
              </a:xfrm>
              <a:prstGeom prst="rect">
                <a:avLst/>
              </a:prstGeom>
              <a:blipFill rotWithShape="1">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p:cNvSpPr/>
              <p:nvPr/>
            </p:nvSpPr>
            <p:spPr>
              <a:xfrm>
                <a:off x="8259954" y="4395666"/>
                <a:ext cx="2287742" cy="64229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zh-CN" altLang="en-US">
                          <a:latin typeface="Cambria Math" panose="02040503050406030204" pitchFamily="18" charset="0"/>
                        </a:rPr>
                        <m:t>Precision</m:t>
                      </m:r>
                      <m:r>
                        <m:rPr>
                          <m:nor/>
                        </m:rPr>
                        <a:rPr lang="zh-CN" altLang="en-US">
                          <a:latin typeface="Cambria Math" panose="02040503050406030204" pitchFamily="18" charset="0"/>
                        </a:rPr>
                        <m:t> =</m:t>
                      </m:r>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𝑛</m:t>
                              </m:r>
                            </m:e>
                            <m:sub>
                              <m:r>
                                <m:rPr>
                                  <m:nor/>
                                </m:rPr>
                                <a:rPr lang="zh-CN" altLang="en-US" i="1">
                                  <a:latin typeface="Cambria Math" panose="02040503050406030204" pitchFamily="18" charset="0"/>
                                </a:rPr>
                                <m:t>correct</m:t>
                              </m:r>
                              <m:r>
                                <m:rPr>
                                  <m:nor/>
                                </m:rPr>
                                <a:rPr lang="zh-CN" altLang="en-US" i="1">
                                  <a:latin typeface="Cambria Math" panose="02040503050406030204" pitchFamily="18" charset="0"/>
                                </a:rPr>
                                <m:t> </m:t>
                              </m:r>
                            </m:sub>
                          </m:sSub>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𝑛</m:t>
                              </m:r>
                            </m:e>
                            <m:sub>
                              <m:r>
                                <m:rPr>
                                  <m:nor/>
                                </m:rPr>
                                <a:rPr lang="zh-CN" altLang="en-US" i="1">
                                  <a:latin typeface="Cambria Math" panose="02040503050406030204" pitchFamily="18" charset="0"/>
                                </a:rPr>
                                <m:t>total</m:t>
                              </m:r>
                              <m:r>
                                <m:rPr>
                                  <m:nor/>
                                </m:rPr>
                                <a:rPr lang="zh-CN" altLang="en-US" i="1">
                                  <a:latin typeface="Cambria Math" panose="02040503050406030204" pitchFamily="18" charset="0"/>
                                </a:rPr>
                                <m:t> </m:t>
                              </m:r>
                            </m:sub>
                          </m:sSub>
                        </m:den>
                      </m:f>
                    </m:oMath>
                  </m:oMathPara>
                </a14:m>
                <a:endParaRPr lang="zh-CN" altLang="en-US" dirty="0"/>
              </a:p>
            </p:txBody>
          </p:sp>
        </mc:Choice>
        <mc:Fallback xmlns="">
          <p:sp>
            <p:nvSpPr>
              <p:cNvPr id="8" name="矩形 7"/>
              <p:cNvSpPr>
                <a:spLocks noRot="1" noChangeAspect="1" noMove="1" noResize="1" noEditPoints="1" noAdjustHandles="1" noChangeArrowheads="1" noChangeShapeType="1" noTextEdit="1"/>
              </p:cNvSpPr>
              <p:nvPr/>
            </p:nvSpPr>
            <p:spPr>
              <a:xfrm>
                <a:off x="8259954" y="4395666"/>
                <a:ext cx="2287742" cy="642292"/>
              </a:xfrm>
              <a:prstGeom prst="rect">
                <a:avLst/>
              </a:prstGeom>
              <a:blipFill rotWithShape="1">
                <a:blip r:embed="rId5"/>
                <a:stretch>
                  <a:fillRect l="-22" t="-31" r="15" b="7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p:cNvSpPr/>
              <p:nvPr/>
            </p:nvSpPr>
            <p:spPr>
              <a:xfrm>
                <a:off x="8259954" y="5166235"/>
                <a:ext cx="2321468" cy="62549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zh-CN" altLang="en-US">
                          <a:latin typeface="Cambria Math" panose="02040503050406030204" pitchFamily="18" charset="0"/>
                        </a:rPr>
                        <m:t>Recall</m:t>
                      </m:r>
                      <m:r>
                        <m:rPr>
                          <m:nor/>
                        </m:rPr>
                        <a:rPr lang="zh-CN" altLang="en-US">
                          <a:latin typeface="Cambria Math" panose="02040503050406030204" pitchFamily="18" charset="0"/>
                        </a:rPr>
                        <m:t> =</m:t>
                      </m:r>
                      <m:f>
                        <m:fPr>
                          <m:ctrlPr>
                            <a:rPr lang="zh-CN" altLang="en-US" i="1">
                              <a:latin typeface="Cambria Math" panose="02040503050406030204" pitchFamily="18" charset="0"/>
                            </a:rPr>
                          </m:ctrlPr>
                        </m:fPr>
                        <m:num>
                          <m:r>
                            <m:rPr>
                              <m:nor/>
                            </m:rPr>
                            <a:rPr lang="zh-CN" altLang="en-US" i="1">
                              <a:latin typeface="Cambria Math" panose="02040503050406030204" pitchFamily="18" charset="0"/>
                            </a:rPr>
                            <m:t> </m:t>
                          </m:r>
                          <m:r>
                            <m:rPr>
                              <m:nor/>
                            </m:rPr>
                            <a:rPr lang="zh-CN" altLang="en-US" i="1">
                              <a:latin typeface="Cambria Math" panose="02040503050406030204" pitchFamily="18" charset="0"/>
                            </a:rPr>
                            <m:t>out</m:t>
                          </m:r>
                          <m:r>
                            <m:rPr>
                              <m:nor/>
                            </m:rPr>
                            <a:rPr lang="zh-CN" altLang="en-US" i="1">
                              <a:latin typeface="Cambria Math" panose="02040503050406030204" pitchFamily="18" charset="0"/>
                            </a:rPr>
                            <m:t>_</m:t>
                          </m:r>
                          <m:r>
                            <m:rPr>
                              <m:nor/>
                            </m:rPr>
                            <a:rPr lang="zh-CN" altLang="en-US" i="1">
                              <a:latin typeface="Cambria Math" panose="02040503050406030204" pitchFamily="18" charset="0"/>
                            </a:rPr>
                            <m:t>correct</m:t>
                          </m:r>
                          <m:r>
                            <m:rPr>
                              <m:nor/>
                            </m:rPr>
                            <a:rPr lang="zh-CN" altLang="en-US" i="1">
                              <a:latin typeface="Cambria Math" panose="02040503050406030204" pitchFamily="18" charset="0"/>
                            </a:rPr>
                            <m:t> </m:t>
                          </m:r>
                        </m:num>
                        <m:den>
                          <m:r>
                            <m:rPr>
                              <m:nor/>
                            </m:rPr>
                            <a:rPr lang="zh-CN" altLang="en-US" i="1">
                              <a:latin typeface="Cambria Math" panose="02040503050406030204" pitchFamily="18" charset="0"/>
                            </a:rPr>
                            <m:t> </m:t>
                          </m:r>
                          <m:r>
                            <m:rPr>
                              <m:nor/>
                            </m:rPr>
                            <a:rPr lang="zh-CN" altLang="en-US" i="1">
                              <a:latin typeface="Cambria Math" panose="02040503050406030204" pitchFamily="18" charset="0"/>
                            </a:rPr>
                            <m:t>out</m:t>
                          </m:r>
                          <m:r>
                            <m:rPr>
                              <m:nor/>
                            </m:rPr>
                            <a:rPr lang="zh-CN" altLang="en-US" i="1">
                              <a:latin typeface="Cambria Math" panose="02040503050406030204" pitchFamily="18" charset="0"/>
                            </a:rPr>
                            <m:t>_</m:t>
                          </m:r>
                          <m:r>
                            <m:rPr>
                              <m:nor/>
                            </m:rPr>
                            <a:rPr lang="zh-CN" altLang="en-US" i="1">
                              <a:latin typeface="Cambria Math" panose="02040503050406030204" pitchFamily="18" charset="0"/>
                            </a:rPr>
                            <m:t>all</m:t>
                          </m:r>
                          <m:r>
                            <m:rPr>
                              <m:nor/>
                            </m:rPr>
                            <a:rPr lang="zh-CN" altLang="en-US" i="1">
                              <a:latin typeface="Cambria Math" panose="02040503050406030204" pitchFamily="18" charset="0"/>
                            </a:rPr>
                            <m:t> </m:t>
                          </m:r>
                        </m:den>
                      </m:f>
                    </m:oMath>
                  </m:oMathPara>
                </a14:m>
                <a:endParaRPr lang="zh-CN" altLang="en-US" dirty="0"/>
              </a:p>
            </p:txBody>
          </p:sp>
        </mc:Choice>
        <mc:Fallback xmlns="">
          <p:sp>
            <p:nvSpPr>
              <p:cNvPr id="9" name="矩形 8"/>
              <p:cNvSpPr>
                <a:spLocks noRot="1" noChangeAspect="1" noMove="1" noResize="1" noEditPoints="1" noAdjustHandles="1" noChangeArrowheads="1" noChangeShapeType="1" noTextEdit="1"/>
              </p:cNvSpPr>
              <p:nvPr/>
            </p:nvSpPr>
            <p:spPr>
              <a:xfrm>
                <a:off x="8259954" y="5166235"/>
                <a:ext cx="2321468" cy="625492"/>
              </a:xfrm>
              <a:prstGeom prst="rect">
                <a:avLst/>
              </a:prstGeom>
              <a:blipFill rotWithShape="1">
                <a:blip r:embed="rId6"/>
                <a:stretch>
                  <a:fillRect l="-22" t="-82" r="18" b="8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矩形 10"/>
              <p:cNvSpPr/>
              <p:nvPr/>
            </p:nvSpPr>
            <p:spPr>
              <a:xfrm>
                <a:off x="8259954" y="5920004"/>
                <a:ext cx="3643882" cy="62292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m:rPr>
                              <m:sty m:val="p"/>
                            </m:rPr>
                            <a:rPr lang="zh-CN" altLang="en-US">
                              <a:latin typeface="Cambria Math" panose="02040503050406030204" pitchFamily="18" charset="0"/>
                            </a:rPr>
                            <m:t>F</m:t>
                          </m:r>
                        </m:e>
                        <m:sub>
                          <m:r>
                            <m:rPr>
                              <m:nor/>
                            </m:rPr>
                            <a:rPr lang="zh-CN" altLang="en-US" i="1">
                              <a:latin typeface="Cambria Math" panose="02040503050406030204" pitchFamily="18" charset="0"/>
                            </a:rPr>
                            <m:t>score</m:t>
                          </m:r>
                          <m:r>
                            <m:rPr>
                              <m:nor/>
                            </m:rPr>
                            <a:rPr lang="zh-CN" altLang="en-US" i="1">
                              <a:latin typeface="Cambria Math" panose="02040503050406030204" pitchFamily="18" charset="0"/>
                            </a:rPr>
                            <m:t> </m:t>
                          </m:r>
                        </m:sub>
                      </m:sSub>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0">
                              <a:latin typeface="Cambria Math" panose="02040503050406030204" pitchFamily="18" charset="0"/>
                            </a:rPr>
                            <m:t>2× </m:t>
                          </m:r>
                          <m:r>
                            <m:rPr>
                              <m:sty m:val="p"/>
                            </m:rPr>
                            <a:rPr lang="zh-CN" altLang="en-US" i="0">
                              <a:latin typeface="Cambria Math" panose="02040503050406030204" pitchFamily="18" charset="0"/>
                            </a:rPr>
                            <m:t>Precision</m:t>
                          </m:r>
                          <m:r>
                            <a:rPr lang="zh-CN" altLang="en-US" i="0">
                              <a:latin typeface="Cambria Math" panose="02040503050406030204" pitchFamily="18" charset="0"/>
                            </a:rPr>
                            <m:t> × </m:t>
                          </m:r>
                          <m:r>
                            <m:rPr>
                              <m:sty m:val="p"/>
                            </m:rPr>
                            <a:rPr lang="zh-CN" altLang="en-US" i="0">
                              <a:latin typeface="Cambria Math" panose="02040503050406030204" pitchFamily="18" charset="0"/>
                            </a:rPr>
                            <m:t>Recall</m:t>
                          </m:r>
                          <m:r>
                            <a:rPr lang="zh-CN" altLang="en-US" i="0">
                              <a:latin typeface="Cambria Math" panose="02040503050406030204" pitchFamily="18" charset="0"/>
                            </a:rPr>
                            <m:t> </m:t>
                          </m:r>
                        </m:num>
                        <m:den>
                          <m:r>
                            <m:rPr>
                              <m:nor/>
                            </m:rPr>
                            <a:rPr lang="zh-CN" altLang="en-US" i="1">
                              <a:latin typeface="Cambria Math" panose="02040503050406030204" pitchFamily="18" charset="0"/>
                            </a:rPr>
                            <m:t> </m:t>
                          </m:r>
                          <m:r>
                            <m:rPr>
                              <m:nor/>
                            </m:rPr>
                            <a:rPr lang="zh-CN" altLang="en-US" i="1">
                              <a:latin typeface="Cambria Math" panose="02040503050406030204" pitchFamily="18" charset="0"/>
                            </a:rPr>
                            <m:t>Precision</m:t>
                          </m:r>
                          <m:r>
                            <m:rPr>
                              <m:nor/>
                            </m:rPr>
                            <a:rPr lang="zh-CN" altLang="en-US" i="1">
                              <a:latin typeface="Cambria Math" panose="02040503050406030204" pitchFamily="18" charset="0"/>
                            </a:rPr>
                            <m:t> + </m:t>
                          </m:r>
                          <m:r>
                            <m:rPr>
                              <m:nor/>
                            </m:rPr>
                            <a:rPr lang="zh-CN" altLang="en-US" i="1">
                              <a:latin typeface="Cambria Math" panose="02040503050406030204" pitchFamily="18" charset="0"/>
                            </a:rPr>
                            <m:t>Recall</m:t>
                          </m:r>
                          <m:r>
                            <m:rPr>
                              <m:nor/>
                            </m:rPr>
                            <a:rPr lang="zh-CN" altLang="en-US" i="1">
                              <a:latin typeface="Cambria Math" panose="02040503050406030204" pitchFamily="18" charset="0"/>
                            </a:rPr>
                            <m:t> </m:t>
                          </m:r>
                        </m:den>
                      </m:f>
                    </m:oMath>
                  </m:oMathPara>
                </a14:m>
                <a:endParaRPr lang="zh-CN" altLang="en-US" dirty="0"/>
              </a:p>
            </p:txBody>
          </p:sp>
        </mc:Choice>
        <mc:Fallback xmlns="">
          <p:sp>
            <p:nvSpPr>
              <p:cNvPr id="11" name="矩形 10"/>
              <p:cNvSpPr>
                <a:spLocks noRot="1" noChangeAspect="1" noMove="1" noResize="1" noEditPoints="1" noAdjustHandles="1" noChangeArrowheads="1" noChangeShapeType="1" noTextEdit="1"/>
              </p:cNvSpPr>
              <p:nvPr/>
            </p:nvSpPr>
            <p:spPr>
              <a:xfrm>
                <a:off x="8259954" y="5920004"/>
                <a:ext cx="3643882" cy="622927"/>
              </a:xfrm>
              <a:prstGeom prst="rect">
                <a:avLst/>
              </a:prstGeom>
              <a:blipFill rotWithShape="1">
                <a:blip r:embed="rId7"/>
                <a:stretch>
                  <a:fillRect l="-14" t="-86" r="3" b="84"/>
                </a:stretch>
              </a:blipFill>
            </p:spPr>
            <p:txBody>
              <a:bodyPr/>
              <a:lstStyle/>
              <a:p>
                <a:r>
                  <a:rPr lang="zh-CN" altLang="en-US">
                    <a:noFill/>
                  </a:rPr>
                  <a:t> </a:t>
                </a:r>
              </a:p>
            </p:txBody>
          </p:sp>
        </mc:Fallback>
      </mc:AlternateContent>
      <p:sp>
        <p:nvSpPr>
          <p:cNvPr id="12" name="灯片编号占位符 11">
            <a:extLst>
              <a:ext uri="{FF2B5EF4-FFF2-40B4-BE49-F238E27FC236}">
                <a16:creationId xmlns:a16="http://schemas.microsoft.com/office/drawing/2014/main" id="{893DA695-8900-4EEF-B60C-724932D3BF88}"/>
              </a:ext>
            </a:extLst>
          </p:cNvPr>
          <p:cNvSpPr>
            <a:spLocks noGrp="1"/>
          </p:cNvSpPr>
          <p:nvPr>
            <p:ph type="sldNum" sz="quarter" idx="12"/>
          </p:nvPr>
        </p:nvSpPr>
        <p:spPr/>
        <p:txBody>
          <a:bodyPr/>
          <a:lstStyle/>
          <a:p>
            <a:fld id="{15E5AAA9-C3F7-3046-83E0-47E15309121F}" type="slidenum">
              <a:rPr kumimoji="1" lang="zh-CN" altLang="en-US" smtClean="0"/>
              <a:t>25</a:t>
            </a:fld>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信访件单位的智能分派</a:t>
            </a:r>
          </a:p>
        </p:txBody>
      </p:sp>
      <p:sp>
        <p:nvSpPr>
          <p:cNvPr id="100" name="文本框 99"/>
          <p:cNvSpPr txBox="1"/>
          <p:nvPr/>
        </p:nvSpPr>
        <p:spPr>
          <a:xfrm>
            <a:off x="474980" y="815340"/>
            <a:ext cx="5924550" cy="4055110"/>
          </a:xfrm>
          <a:prstGeom prst="rect">
            <a:avLst/>
          </a:prstGeom>
          <a:noFill/>
          <a:ln w="9525">
            <a:solidFill>
              <a:schemeClr val="accent1"/>
            </a:solidFill>
          </a:ln>
        </p:spPr>
        <p:txBody>
          <a:bodyPr wrap="square">
            <a:spAutoFit/>
          </a:bodyPr>
          <a:lstStyle/>
          <a:p>
            <a:pPr marL="285750" indent="-285750">
              <a:lnSpc>
                <a:spcPct val="140000"/>
              </a:lnSpc>
              <a:buFont typeface="Wingdings" panose="05000000000000000000" charset="0"/>
              <a:buChar char="p"/>
            </a:pPr>
            <a:r>
              <a:rPr lang="en-US" altLang="zh-CN" sz="2400" b="0">
                <a:latin typeface="微软雅黑" panose="020B0503020204020204" pitchFamily="34" charset="-122"/>
                <a:ea typeface="微软雅黑" panose="020B0503020204020204" pitchFamily="34" charset="-122"/>
                <a:cs typeface="微软雅黑" panose="020B0503020204020204" pitchFamily="34" charset="-122"/>
              </a:rPr>
              <a:t> </a:t>
            </a:r>
            <a:r>
              <a:rPr lang="zh-CN" sz="2400" b="0">
                <a:latin typeface="微软雅黑" panose="020B0503020204020204" pitchFamily="34" charset="-122"/>
                <a:ea typeface="微软雅黑" panose="020B0503020204020204" pitchFamily="34" charset="-122"/>
                <a:cs typeface="微软雅黑" panose="020B0503020204020204" pitchFamily="34" charset="-122"/>
              </a:rPr>
              <a:t>事权单位实体识别</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从文本中识别出命名性质的称项</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针对信访的事权单位</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建立相应的事权单位名称实体</a:t>
            </a:r>
          </a:p>
          <a:p>
            <a:pPr marL="800100" lvl="1" indent="-342900">
              <a:lnSpc>
                <a:spcPct val="140000"/>
              </a:lnSpc>
              <a:buFont typeface="Arial" panose="020B0604020202020204" pitchFamily="34" charset="0"/>
              <a:buChar char="•"/>
            </a:pPr>
            <a:endParaRPr lang="zh-CN" altLang="en-US" sz="2000" b="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输入：一个句子</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输出：该句子每个字相应的标注</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通过规则转换得到相应的事权单位实体名称</a:t>
            </a:r>
          </a:p>
          <a:p>
            <a:pPr lvl="1" indent="0">
              <a:lnSpc>
                <a:spcPct val="140000"/>
              </a:lnSpc>
              <a:buFont typeface="Arial" panose="020B0604020202020204" pitchFamily="34" charset="0"/>
              <a:buNone/>
            </a:pPr>
            <a:endParaRPr lang="zh-CN" altLang="en-US" sz="2000" b="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8" name="图片 18" descr="未命名文件(144)"/>
          <p:cNvPicPr/>
          <p:nvPr/>
        </p:nvPicPr>
        <p:blipFill>
          <a:blip r:embed="rId2"/>
          <a:stretch>
            <a:fillRect/>
          </a:stretch>
        </p:blipFill>
        <p:spPr>
          <a:xfrm>
            <a:off x="6816725" y="0"/>
            <a:ext cx="5213985" cy="6858000"/>
          </a:xfrm>
          <a:prstGeom prst="rect">
            <a:avLst/>
          </a:prstGeom>
          <a:ln>
            <a:solidFill>
              <a:schemeClr val="accent1"/>
            </a:solidFill>
          </a:ln>
        </p:spPr>
      </p:pic>
      <p:sp>
        <p:nvSpPr>
          <p:cNvPr id="8" name="文本框 7"/>
          <p:cNvSpPr txBox="1"/>
          <p:nvPr/>
        </p:nvSpPr>
        <p:spPr>
          <a:xfrm>
            <a:off x="462915" y="4870450"/>
            <a:ext cx="5936615" cy="1476375"/>
          </a:xfrm>
          <a:prstGeom prst="rect">
            <a:avLst/>
          </a:prstGeom>
          <a:noFill/>
          <a:ln>
            <a:solidFill>
              <a:schemeClr val="accent1"/>
            </a:solidFill>
          </a:ln>
        </p:spPr>
        <p:txBody>
          <a:bodyPr wrap="square" rtlCol="0" anchor="t">
            <a:spAutoFit/>
          </a:bodyPr>
          <a:lstStyle/>
          <a:p>
            <a:pPr marL="285750" indent="-285750">
              <a:lnSpc>
                <a:spcPct val="150000"/>
              </a:lnSpc>
              <a:buFont typeface="Wingdings" panose="05000000000000000000" charset="0"/>
              <a:buChar char="ü"/>
            </a:pPr>
            <a:r>
              <a:rPr lang="en-US" altLang="zh-CN" sz="2000">
                <a:latin typeface="微软雅黑" panose="020B0503020204020204" pitchFamily="34" charset="-122"/>
                <a:ea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rPr>
              <a:t>信访件转送到事权单位</a:t>
            </a:r>
          </a:p>
          <a:p>
            <a:pPr marL="800100" lvl="1" indent="-342900">
              <a:lnSpc>
                <a:spcPct val="150000"/>
              </a:lnSpc>
              <a:buFont typeface="Arial" panose="020B0604020202020204" pitchFamily="34" charset="0"/>
              <a:buChar char="•"/>
            </a:pPr>
            <a:r>
              <a:rPr lang="zh-CN" altLang="en-US" sz="2000">
                <a:latin typeface="微软雅黑" panose="020B0503020204020204" pitchFamily="34" charset="-122"/>
                <a:ea typeface="微软雅黑" panose="020B0503020204020204" pitchFamily="34" charset="-122"/>
              </a:rPr>
              <a:t>初步的匹配</a:t>
            </a:r>
          </a:p>
          <a:p>
            <a:pPr marL="800100" lvl="1" indent="-342900">
              <a:lnSpc>
                <a:spcPct val="150000"/>
              </a:lnSpc>
              <a:buFont typeface="Arial" panose="020B0604020202020204" pitchFamily="34" charset="0"/>
              <a:buChar char="•"/>
            </a:pPr>
            <a:r>
              <a:rPr lang="zh-CN" altLang="en-US" sz="2000">
                <a:latin typeface="微软雅黑" panose="020B0503020204020204" pitchFamily="34" charset="-122"/>
                <a:ea typeface="微软雅黑" panose="020B0503020204020204" pitchFamily="34" charset="-122"/>
              </a:rPr>
              <a:t>进一步的二次匹配</a:t>
            </a:r>
          </a:p>
        </p:txBody>
      </p:sp>
      <p:cxnSp>
        <p:nvCxnSpPr>
          <p:cNvPr id="10" name="曲线连接符 9"/>
          <p:cNvCxnSpPr>
            <a:stCxn id="8" idx="3"/>
            <a:endCxn id="18" idx="1"/>
          </p:cNvCxnSpPr>
          <p:nvPr/>
        </p:nvCxnSpPr>
        <p:spPr>
          <a:xfrm flipV="1">
            <a:off x="6399530" y="3429000"/>
            <a:ext cx="417195" cy="2179955"/>
          </a:xfrm>
          <a:prstGeom prst="curvedConnector3">
            <a:avLst>
              <a:gd name="adj1" fmla="val 50076"/>
            </a:avLst>
          </a:prstGeom>
          <a:ln w="15875">
            <a:prstDash val="sysDash"/>
            <a:tailEnd type="arrow"/>
          </a:ln>
        </p:spPr>
        <p:style>
          <a:lnRef idx="1">
            <a:schemeClr val="accent1"/>
          </a:lnRef>
          <a:fillRef idx="0">
            <a:schemeClr val="accent1"/>
          </a:fillRef>
          <a:effectRef idx="0">
            <a:schemeClr val="accent1"/>
          </a:effectRef>
          <a:fontRef idx="minor">
            <a:schemeClr val="tx1"/>
          </a:fontRef>
        </p:style>
      </p:cxnSp>
      <p:sp>
        <p:nvSpPr>
          <p:cNvPr id="2" name="灯片编号占位符 1">
            <a:extLst>
              <a:ext uri="{FF2B5EF4-FFF2-40B4-BE49-F238E27FC236}">
                <a16:creationId xmlns:a16="http://schemas.microsoft.com/office/drawing/2014/main" id="{49B12CA9-4789-4451-8F59-A4D044501921}"/>
              </a:ext>
            </a:extLst>
          </p:cNvPr>
          <p:cNvSpPr>
            <a:spLocks noGrp="1"/>
          </p:cNvSpPr>
          <p:nvPr>
            <p:ph type="sldNum" sz="quarter" idx="12"/>
          </p:nvPr>
        </p:nvSpPr>
        <p:spPr/>
        <p:txBody>
          <a:bodyPr/>
          <a:lstStyle/>
          <a:p>
            <a:fld id="{15E5AAA9-C3F7-3046-83E0-47E15309121F}" type="slidenum">
              <a:rPr kumimoji="1" lang="zh-CN" altLang="en-US" smtClean="0"/>
              <a:t>26</a:t>
            </a:fld>
            <a:endParaRPr kumimoji="1"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4980" y="140335"/>
            <a:ext cx="7066915" cy="523220"/>
          </a:xfrm>
          <a:prstGeom prst="rect">
            <a:avLst/>
          </a:prstGeom>
          <a:noFill/>
        </p:spPr>
        <p:txBody>
          <a:bodyPr wrap="square" rtlCol="0">
            <a:spAutoFit/>
          </a:bodyPr>
          <a:lstStyle/>
          <a:p>
            <a:pPr indent="0">
              <a:buFont typeface="Wingdings" panose="05000000000000000000" charset="0"/>
              <a:buNone/>
            </a:pPr>
            <a:r>
              <a:rPr lang="zh-CN" altLang="en-US"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信访件单位的智能分派</a:t>
            </a:r>
          </a:p>
        </p:txBody>
      </p:sp>
      <p:sp>
        <p:nvSpPr>
          <p:cNvPr id="3" name="文本框 2"/>
          <p:cNvSpPr txBox="1"/>
          <p:nvPr/>
        </p:nvSpPr>
        <p:spPr>
          <a:xfrm>
            <a:off x="474980" y="895985"/>
            <a:ext cx="5080000" cy="3193415"/>
          </a:xfrm>
          <a:prstGeom prst="rect">
            <a:avLst/>
          </a:prstGeom>
          <a:noFill/>
          <a:ln w="9525">
            <a:noFill/>
          </a:ln>
        </p:spPr>
        <p:txBody>
          <a:bodyPr>
            <a:spAutoFit/>
          </a:bodyPr>
          <a:lstStyle/>
          <a:p>
            <a:pPr marL="285750" indent="-285750">
              <a:lnSpc>
                <a:spcPct val="140000"/>
              </a:lnSpc>
              <a:buFont typeface="Wingdings" panose="05000000000000000000" charset="0"/>
              <a:buChar char="p"/>
            </a:pPr>
            <a:r>
              <a:rPr lang="en-US" altLang="zh-CN" sz="2400" b="0">
                <a:latin typeface="微软雅黑" panose="020B0503020204020204" pitchFamily="34" charset="-122"/>
                <a:ea typeface="微软雅黑" panose="020B0503020204020204" pitchFamily="34" charset="-122"/>
                <a:cs typeface="微软雅黑" panose="020B0503020204020204" pitchFamily="34" charset="-122"/>
              </a:rPr>
              <a:t> </a:t>
            </a:r>
            <a:r>
              <a:rPr lang="zh-CN" sz="2400" b="0">
                <a:latin typeface="微软雅黑" panose="020B0503020204020204" pitchFamily="34" charset="-122"/>
                <a:ea typeface="微软雅黑" panose="020B0503020204020204" pitchFamily="34" charset="-122"/>
                <a:cs typeface="微软雅黑" panose="020B0503020204020204" pitchFamily="34" charset="-122"/>
              </a:rPr>
              <a:t>双向长短时记忆网络</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BiLSTM</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用来进行命名实体识别</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神经网络要求输入的是数值向量</a:t>
            </a:r>
          </a:p>
          <a:p>
            <a:pPr lvl="1" indent="0">
              <a:lnSpc>
                <a:spcPct val="140000"/>
              </a:lnSpc>
              <a:buFont typeface="Arial" panose="020B0604020202020204" pitchFamily="34" charset="0"/>
              <a:buNone/>
            </a:pPr>
            <a:endParaRPr lang="zh-CN" altLang="en-US" sz="2000" b="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定义模型的一些超参数：</a:t>
            </a:r>
          </a:p>
          <a:p>
            <a:pPr lvl="1" indent="0">
              <a:lnSpc>
                <a:spcPct val="140000"/>
              </a:lnSpc>
              <a:buFont typeface="Arial" panose="020B0604020202020204" pitchFamily="34" charset="0"/>
              <a:buNone/>
            </a:pPr>
            <a:endParaRPr lang="zh-CN" altLang="en-US" sz="2000" b="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6555105" y="731520"/>
            <a:ext cx="5080000" cy="1900555"/>
          </a:xfrm>
          <a:prstGeom prst="rect">
            <a:avLst/>
          </a:prstGeom>
          <a:noFill/>
          <a:ln w="9525">
            <a:noFill/>
          </a:ln>
        </p:spPr>
        <p:txBody>
          <a:bodyPr>
            <a:spAutoFit/>
          </a:bodyPr>
          <a:lstStyle/>
          <a:p>
            <a:pPr marL="285750" indent="-285750">
              <a:lnSpc>
                <a:spcPct val="140000"/>
              </a:lnSpc>
              <a:buFont typeface="Wingdings" panose="05000000000000000000" charset="0"/>
              <a:buChar char="p"/>
            </a:pPr>
            <a:r>
              <a:rPr lang="en-US" altLang="zh-CN" sz="2400" b="0">
                <a:latin typeface="微软雅黑" panose="020B0503020204020204" pitchFamily="34" charset="-122"/>
                <a:ea typeface="微软雅黑" panose="020B0503020204020204" pitchFamily="34" charset="-122"/>
                <a:cs typeface="微软雅黑" panose="020B0503020204020204" pitchFamily="34" charset="-122"/>
              </a:rPr>
              <a:t> </a:t>
            </a:r>
            <a:r>
              <a:rPr lang="zh-CN" sz="2400" b="0">
                <a:latin typeface="微软雅黑" panose="020B0503020204020204" pitchFamily="34" charset="-122"/>
                <a:ea typeface="微软雅黑" panose="020B0503020204020204" pitchFamily="34" charset="-122"/>
                <a:cs typeface="微软雅黑" panose="020B0503020204020204" pitchFamily="34" charset="-122"/>
              </a:rPr>
              <a:t>CRF 算法</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条件随机场</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预测是一个寻找最大路径的问题</a:t>
            </a:r>
          </a:p>
          <a:p>
            <a:pPr marL="800100" lvl="1" indent="-342900">
              <a:lnSpc>
                <a:spcPct val="140000"/>
              </a:lnSpc>
              <a:buFont typeface="Arial" panose="020B0604020202020204" pitchFamily="34" charset="0"/>
              <a:buChar char="•"/>
            </a:pPr>
            <a:r>
              <a:rPr lang="zh-CN" altLang="en-US" sz="2000" b="0">
                <a:latin typeface="微软雅黑" panose="020B0503020204020204" pitchFamily="34" charset="-122"/>
                <a:ea typeface="微软雅黑" panose="020B0503020204020204" pitchFamily="34" charset="-122"/>
                <a:cs typeface="微软雅黑" panose="020B0503020204020204" pitchFamily="34" charset="-122"/>
              </a:rPr>
              <a:t>考虑整个句子之间的上下文关系</a:t>
            </a:r>
          </a:p>
        </p:txBody>
      </p:sp>
      <p:graphicFrame>
        <p:nvGraphicFramePr>
          <p:cNvPr id="5" name="表格 4"/>
          <p:cNvGraphicFramePr/>
          <p:nvPr>
            <p:custDataLst>
              <p:tags r:id="rId1"/>
            </p:custDataLst>
          </p:nvPr>
        </p:nvGraphicFramePr>
        <p:xfrm>
          <a:off x="711835" y="3881755"/>
          <a:ext cx="4843145" cy="2670810"/>
        </p:xfrm>
        <a:graphic>
          <a:graphicData uri="http://schemas.openxmlformats.org/drawingml/2006/table">
            <a:tbl>
              <a:tblPr firstRow="1" bandRow="1">
                <a:tableStyleId>{68D230F3-CF80-4859-8CE7-A43EE81993B5}</a:tableStyleId>
              </a:tblPr>
              <a:tblGrid>
                <a:gridCol w="2860367">
                  <a:extLst>
                    <a:ext uri="{9D8B030D-6E8A-4147-A177-3AD203B41FA5}">
                      <a16:colId xmlns:a16="http://schemas.microsoft.com/office/drawing/2014/main" val="20000"/>
                    </a:ext>
                  </a:extLst>
                </a:gridCol>
                <a:gridCol w="1982778">
                  <a:extLst>
                    <a:ext uri="{9D8B030D-6E8A-4147-A177-3AD203B41FA5}">
                      <a16:colId xmlns:a16="http://schemas.microsoft.com/office/drawing/2014/main" val="20001"/>
                    </a:ext>
                  </a:extLst>
                </a:gridCol>
              </a:tblGrid>
              <a:tr h="336374">
                <a:tc>
                  <a:txBody>
                    <a:bodyPr/>
                    <a:lstStyle/>
                    <a:p>
                      <a:pPr indent="0" algn="ctr">
                        <a:buNone/>
                      </a:pPr>
                      <a:r>
                        <a:rPr lang="en-US" sz="1600" dirty="0" err="1">
                          <a:latin typeface="微软雅黑" panose="020B0503020204020204" pitchFamily="34" charset="-122"/>
                          <a:ea typeface="微软雅黑" panose="020B0503020204020204" pitchFamily="34" charset="-122"/>
                        </a:rPr>
                        <a:t>模型超参数</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a:latin typeface="微软雅黑" panose="020B0503020204020204" pitchFamily="34" charset="-122"/>
                          <a:ea typeface="微软雅黑" panose="020B0503020204020204" pitchFamily="34" charset="-122"/>
                        </a:rPr>
                        <a:t>参数值</a:t>
                      </a:r>
                      <a:endParaRPr lang="en-US" altLang="en-US" sz="1600" b="0">
                        <a:latin typeface="微软雅黑" panose="020B0503020204020204" pitchFamily="34" charset="-122"/>
                        <a:ea typeface="微软雅黑" panose="020B0503020204020204" pitchFamily="34" charset="-122"/>
                        <a:cs typeface="Calibri" panose="020F0502020204030204" charset="0"/>
                      </a:endParaRPr>
                    </a:p>
                  </a:txBody>
                  <a:tcPr marL="6350" marR="6350" marT="0" marB="0" anchor="ctr"/>
                </a:tc>
                <a:extLst>
                  <a:ext uri="{0D108BD9-81ED-4DB2-BD59-A6C34878D82A}">
                    <a16:rowId xmlns:a16="http://schemas.microsoft.com/office/drawing/2014/main" val="10000"/>
                  </a:ext>
                </a:extLst>
              </a:tr>
              <a:tr h="322919">
                <a:tc>
                  <a:txBody>
                    <a:bodyPr/>
                    <a:lstStyle/>
                    <a:p>
                      <a:pPr indent="0" algn="ctr">
                        <a:buNone/>
                      </a:pPr>
                      <a:r>
                        <a:rPr lang="en-US" sz="1600" dirty="0" err="1">
                          <a:latin typeface="微软雅黑" panose="020B0503020204020204" pitchFamily="34" charset="-122"/>
                          <a:ea typeface="微软雅黑" panose="020B0503020204020204" pitchFamily="34" charset="-122"/>
                        </a:rPr>
                        <a:t>每次训练使用的样本数</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a:latin typeface="微软雅黑" panose="020B0503020204020204" pitchFamily="34" charset="-122"/>
                          <a:ea typeface="微软雅黑" panose="020B0503020204020204" pitchFamily="34" charset="-122"/>
                        </a:rPr>
                        <a:t>16</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1"/>
                  </a:ext>
                </a:extLst>
              </a:tr>
              <a:tr h="645838">
                <a:tc>
                  <a:txBody>
                    <a:bodyPr/>
                    <a:lstStyle/>
                    <a:p>
                      <a:pPr indent="0" algn="ctr">
                        <a:buNone/>
                      </a:pPr>
                      <a:r>
                        <a:rPr lang="en-US" sz="1600" dirty="0" err="1">
                          <a:latin typeface="微软雅黑" panose="020B0503020204020204" pitchFamily="34" charset="-122"/>
                          <a:ea typeface="微软雅黑" panose="020B0503020204020204" pitchFamily="34" charset="-122"/>
                        </a:rPr>
                        <a:t>每个句子</a:t>
                      </a:r>
                      <a:r>
                        <a:rPr lang="en-US" sz="1600" dirty="0">
                          <a:latin typeface="微软雅黑" panose="020B0503020204020204" pitchFamily="34" charset="-122"/>
                          <a:ea typeface="微软雅黑" panose="020B0503020204020204" pitchFamily="34" charset="-122"/>
                        </a:rPr>
                        <a:t> padding </a:t>
                      </a:r>
                      <a:r>
                        <a:rPr lang="en-US" sz="1600" dirty="0" err="1">
                          <a:latin typeface="微软雅黑" panose="020B0503020204020204" pitchFamily="34" charset="-122"/>
                          <a:ea typeface="微软雅黑" panose="020B0503020204020204" pitchFamily="34" charset="-122"/>
                        </a:rPr>
                        <a:t>后的长度</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a:latin typeface="微软雅黑" panose="020B0503020204020204" pitchFamily="34" charset="-122"/>
                          <a:ea typeface="微软雅黑" panose="020B0503020204020204" pitchFamily="34" charset="-122"/>
                        </a:rPr>
                        <a:t>100</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2"/>
                  </a:ext>
                </a:extLst>
              </a:tr>
              <a:tr h="322919">
                <a:tc>
                  <a:txBody>
                    <a:bodyPr/>
                    <a:lstStyle/>
                    <a:p>
                      <a:pPr indent="0" algn="ctr">
                        <a:buNone/>
                      </a:pPr>
                      <a:r>
                        <a:rPr lang="en-US" sz="1600" dirty="0" err="1">
                          <a:latin typeface="微软雅黑" panose="020B0503020204020204" pitchFamily="34" charset="-122"/>
                          <a:ea typeface="微软雅黑" panose="020B0503020204020204" pitchFamily="34" charset="-122"/>
                        </a:rPr>
                        <a:t>词向量的长度</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a:latin typeface="微软雅黑" panose="020B0503020204020204" pitchFamily="34" charset="-122"/>
                          <a:ea typeface="微软雅黑" panose="020B0503020204020204" pitchFamily="34" charset="-122"/>
                        </a:rPr>
                        <a:t>60</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3"/>
                  </a:ext>
                </a:extLst>
              </a:tr>
              <a:tr h="336374">
                <a:tc>
                  <a:txBody>
                    <a:bodyPr/>
                    <a:lstStyle/>
                    <a:p>
                      <a:pPr indent="0" algn="ctr">
                        <a:buNone/>
                      </a:pPr>
                      <a:r>
                        <a:rPr lang="en-US" sz="1600" dirty="0" err="1">
                          <a:latin typeface="微软雅黑" panose="020B0503020204020204" pitchFamily="34" charset="-122"/>
                          <a:ea typeface="微软雅黑" panose="020B0503020204020204" pitchFamily="34" charset="-122"/>
                        </a:rPr>
                        <a:t>标签总数</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a:latin typeface="微软雅黑" panose="020B0503020204020204" pitchFamily="34" charset="-122"/>
                          <a:ea typeface="微软雅黑" panose="020B0503020204020204" pitchFamily="34" charset="-122"/>
                        </a:rPr>
                        <a:t>4</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4"/>
                  </a:ext>
                </a:extLst>
              </a:tr>
              <a:tr h="353193">
                <a:tc>
                  <a:txBody>
                    <a:bodyPr/>
                    <a:lstStyle/>
                    <a:p>
                      <a:pPr indent="0" algn="ctr">
                        <a:buNone/>
                      </a:pPr>
                      <a:r>
                        <a:rPr lang="en-US" sz="1600">
                          <a:latin typeface="微软雅黑" panose="020B0503020204020204" pitchFamily="34" charset="-122"/>
                          <a:ea typeface="微软雅黑" panose="020B0503020204020204" pitchFamily="34" charset="-122"/>
                        </a:rPr>
                        <a:t>学习率</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dirty="0">
                          <a:latin typeface="微软雅黑" panose="020B0503020204020204" pitchFamily="34" charset="-122"/>
                          <a:ea typeface="微软雅黑" panose="020B0503020204020204" pitchFamily="34" charset="-122"/>
                        </a:rPr>
                        <a:t>0.001</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5"/>
                  </a:ext>
                </a:extLst>
              </a:tr>
              <a:tr h="353193">
                <a:tc>
                  <a:txBody>
                    <a:bodyPr/>
                    <a:lstStyle/>
                    <a:p>
                      <a:pPr indent="0" algn="ctr">
                        <a:buNone/>
                      </a:pPr>
                      <a:r>
                        <a:rPr lang="en-US" sz="1600">
                          <a:latin typeface="微软雅黑" panose="020B0503020204020204" pitchFamily="34" charset="-122"/>
                          <a:ea typeface="微软雅黑" panose="020B0503020204020204" pitchFamily="34" charset="-122"/>
                        </a:rPr>
                        <a:t>LSTM 单元数</a:t>
                      </a:r>
                      <a:endParaRPr lang="en-US"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tc>
                  <a:txBody>
                    <a:bodyPr/>
                    <a:lstStyle/>
                    <a:p>
                      <a:pPr indent="0" algn="ctr">
                        <a:buNone/>
                      </a:pPr>
                      <a:r>
                        <a:rPr lang="en-US" sz="1600" dirty="0">
                          <a:latin typeface="微软雅黑" panose="020B0503020204020204" pitchFamily="34" charset="-122"/>
                          <a:ea typeface="微软雅黑" panose="020B0503020204020204" pitchFamily="34" charset="-122"/>
                        </a:rPr>
                        <a:t>2</a:t>
                      </a:r>
                      <a:endParaRPr lang="en-US"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350" marR="6350" marT="0" marB="0" anchor="ctr"/>
                </a:tc>
                <a:extLst>
                  <a:ext uri="{0D108BD9-81ED-4DB2-BD59-A6C34878D82A}">
                    <a16:rowId xmlns:a16="http://schemas.microsoft.com/office/drawing/2014/main" val="10006"/>
                  </a:ext>
                </a:extLst>
              </a:tr>
            </a:tbl>
          </a:graphicData>
        </a:graphic>
      </p:graphicFrame>
      <p:pic>
        <p:nvPicPr>
          <p:cNvPr id="16" name="图片 1"/>
          <p:cNvPicPr>
            <a:picLocks noChangeAspect="1"/>
          </p:cNvPicPr>
          <p:nvPr/>
        </p:nvPicPr>
        <p:blipFill>
          <a:blip r:embed="rId3"/>
          <a:srcRect t="582" r="599" b="850"/>
          <a:stretch>
            <a:fillRect/>
          </a:stretch>
        </p:blipFill>
        <p:spPr>
          <a:xfrm>
            <a:off x="6555105" y="3189605"/>
            <a:ext cx="4925060" cy="2670810"/>
          </a:xfrm>
          <a:prstGeom prst="rect">
            <a:avLst/>
          </a:prstGeom>
          <a:noFill/>
          <a:ln>
            <a:noFill/>
          </a:ln>
        </p:spPr>
      </p:pic>
      <p:sp>
        <p:nvSpPr>
          <p:cNvPr id="2" name="灯片编号占位符 1">
            <a:extLst>
              <a:ext uri="{FF2B5EF4-FFF2-40B4-BE49-F238E27FC236}">
                <a16:creationId xmlns:a16="http://schemas.microsoft.com/office/drawing/2014/main" id="{E212E353-B79F-4DA8-A016-54E3E8705B2D}"/>
              </a:ext>
            </a:extLst>
          </p:cNvPr>
          <p:cNvSpPr>
            <a:spLocks noGrp="1"/>
          </p:cNvSpPr>
          <p:nvPr>
            <p:ph type="sldNum" sz="quarter" idx="12"/>
          </p:nvPr>
        </p:nvSpPr>
        <p:spPr/>
        <p:txBody>
          <a:bodyPr/>
          <a:lstStyle/>
          <a:p>
            <a:fld id="{15E5AAA9-C3F7-3046-83E0-47E15309121F}" type="slidenum">
              <a:rPr kumimoji="1" lang="zh-CN" altLang="en-US" smtClean="0"/>
              <a:t>27</a:t>
            </a:fld>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2" name="组合 1"/>
          <p:cNvGrpSpPr/>
          <p:nvPr/>
        </p:nvGrpSpPr>
        <p:grpSpPr>
          <a:xfrm>
            <a:off x="3520131" y="2644937"/>
            <a:ext cx="5116069" cy="1569660"/>
            <a:chOff x="5610145" y="436094"/>
            <a:chExt cx="5116069" cy="1569660"/>
          </a:xfrm>
        </p:grpSpPr>
        <p:grpSp>
          <p:nvGrpSpPr>
            <p:cNvPr id="4" name="组合 3"/>
            <p:cNvGrpSpPr/>
            <p:nvPr/>
          </p:nvGrpSpPr>
          <p:grpSpPr>
            <a:xfrm>
              <a:off x="5610145" y="481512"/>
              <a:ext cx="830096" cy="869720"/>
              <a:chOff x="5610145" y="1333281"/>
              <a:chExt cx="830096" cy="869720"/>
            </a:xfrm>
          </p:grpSpPr>
          <p:pic>
            <p:nvPicPr>
              <p:cNvPr id="5" name="图片 4"/>
              <p:cNvPicPr>
                <a:picLocks noChangeAspect="1"/>
              </p:cNvPicPr>
              <p:nvPr/>
            </p:nvPicPr>
            <p:blipFill>
              <a:blip r:embed="rId3"/>
              <a:stretch>
                <a:fillRect/>
              </a:stretch>
            </p:blipFill>
            <p:spPr>
              <a:xfrm>
                <a:off x="5648241" y="1520464"/>
                <a:ext cx="792000" cy="682537"/>
              </a:xfrm>
              <a:prstGeom prst="rect">
                <a:avLst/>
              </a:prstGeom>
            </p:spPr>
          </p:pic>
          <p:sp>
            <p:nvSpPr>
              <p:cNvPr id="6" name="文本框 5"/>
              <p:cNvSpPr txBox="1"/>
              <p:nvPr/>
            </p:nvSpPr>
            <p:spPr>
              <a:xfrm>
                <a:off x="5610145" y="1333281"/>
                <a:ext cx="746760" cy="768350"/>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06</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13" name="文本框 12"/>
            <p:cNvSpPr txBox="1"/>
            <p:nvPr/>
          </p:nvSpPr>
          <p:spPr>
            <a:xfrm>
              <a:off x="6848229" y="436094"/>
              <a:ext cx="3877985" cy="1569660"/>
            </a:xfrm>
            <a:prstGeom prst="rect">
              <a:avLst/>
            </a:prstGeom>
            <a:noFill/>
          </p:spPr>
          <p:txBody>
            <a:bodyPr wrap="none" rtlCol="0">
              <a:spAutoFit/>
            </a:bodyPr>
            <a:lstStyle/>
            <a:p>
              <a:pPr algn="l"/>
              <a:r>
                <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拓展</a:t>
              </a:r>
              <a:r>
                <a:rPr kumimoji="1" lang="zh-CN" altLang="en-US" sz="4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a:t>
              </a:r>
              <a:r>
                <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缠访和</a:t>
              </a:r>
            </a:p>
            <a:p>
              <a:pPr algn="l"/>
              <a:r>
                <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群体事件</a:t>
              </a:r>
              <a:r>
                <a:rPr kumimoji="1" lang="zh-CN" altLang="en-US" sz="48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ea"/>
                </a:rPr>
                <a:t>预警</a:t>
              </a:r>
              <a:endPar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7" name="灯片编号占位符 6">
            <a:extLst>
              <a:ext uri="{FF2B5EF4-FFF2-40B4-BE49-F238E27FC236}">
                <a16:creationId xmlns:a16="http://schemas.microsoft.com/office/drawing/2014/main" id="{8D8A3B33-35F8-4ABD-ACA7-B4CFA48EE0FA}"/>
              </a:ext>
            </a:extLst>
          </p:cNvPr>
          <p:cNvSpPr>
            <a:spLocks noGrp="1"/>
          </p:cNvSpPr>
          <p:nvPr>
            <p:ph type="sldNum" sz="quarter" idx="12"/>
          </p:nvPr>
        </p:nvSpPr>
        <p:spPr/>
        <p:txBody>
          <a:bodyPr/>
          <a:lstStyle/>
          <a:p>
            <a:fld id="{15E5AAA9-C3F7-3046-83E0-47E15309121F}" type="slidenum">
              <a:rPr kumimoji="1" lang="zh-CN" altLang="en-US" smtClean="0"/>
              <a:t>28</a:t>
            </a:fld>
            <a:endParaRPr kumimoji="1"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762125" y="3582988"/>
            <a:ext cx="9144000" cy="1655762"/>
          </a:xfrm>
        </p:spPr>
        <p:txBody>
          <a:bodyPr/>
          <a:lstStyle/>
          <a:p>
            <a:endParaRPr kumimoji="1" lang="zh-CN" altLang="en-US"/>
          </a:p>
        </p:txBody>
      </p:sp>
      <p:sp>
        <p:nvSpPr>
          <p:cNvPr id="8" name="单圆角矩形 12"/>
          <p:cNvSpPr/>
          <p:nvPr/>
        </p:nvSpPr>
        <p:spPr>
          <a:xfrm>
            <a:off x="375920" y="1059180"/>
            <a:ext cx="11200130" cy="5420995"/>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ndParaRPr>
          </a:p>
        </p:txBody>
      </p:sp>
      <p:sp>
        <p:nvSpPr>
          <p:cNvPr id="9" name="文本框 8"/>
          <p:cNvSpPr txBox="1"/>
          <p:nvPr/>
        </p:nvSpPr>
        <p:spPr>
          <a:xfrm>
            <a:off x="383540" y="262390"/>
            <a:ext cx="9998273" cy="52197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defTabSz="914400">
              <a:lnSpc>
                <a:spcPct val="100000"/>
              </a:lnSpc>
              <a:buClrTx/>
              <a:buSzTx/>
            </a:pPr>
            <a:r>
              <a:rPr kumimoji="0" lang="en-US" altLang="zh-CN" sz="2800" b="1" dirty="0">
                <a:solidFill>
                  <a:srgbClr val="1730C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基于信访大数据的缠访和群体事件预警模型</a:t>
            </a:r>
            <a:endParaRPr lang="zh-CN" altLang="zh-CN" sz="28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pic>
        <p:nvPicPr>
          <p:cNvPr id="2" name="图片 1"/>
          <p:cNvPicPr>
            <a:picLocks noChangeAspect="1"/>
          </p:cNvPicPr>
          <p:nvPr/>
        </p:nvPicPr>
        <p:blipFill rotWithShape="1">
          <a:blip r:embed="rId2"/>
          <a:srcRect t="2808" b="2808"/>
          <a:stretch>
            <a:fillRect/>
          </a:stretch>
        </p:blipFill>
        <p:spPr>
          <a:xfrm>
            <a:off x="375723" y="1447135"/>
            <a:ext cx="5830512" cy="3435478"/>
          </a:xfrm>
          <a:prstGeom prst="rect">
            <a:avLst/>
          </a:prstGeom>
        </p:spPr>
      </p:pic>
      <p:sp>
        <p:nvSpPr>
          <p:cNvPr id="4" name="文本框 3"/>
          <p:cNvSpPr txBox="1"/>
          <p:nvPr/>
        </p:nvSpPr>
        <p:spPr>
          <a:xfrm>
            <a:off x="1491615" y="5010785"/>
            <a:ext cx="3956685" cy="49149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algn="l"/>
            <a:r>
              <a:rPr lang="zh-CN" altLang="en-US" dirty="0">
                <a:cs typeface="阿里巴巴普惠体 Medium" panose="00020600040101010101" pitchFamily="18" charset="-122"/>
              </a:rPr>
              <a:t>缠访和群体事件预警决策树</a:t>
            </a:r>
            <a:endParaRPr lang="zh-CN" altLang="en-US" dirty="0">
              <a:cs typeface="阿里巴巴普惠体 Medium" panose="00020600040101010101" pitchFamily="18" charset="-122"/>
              <a:sym typeface="+mn-ea"/>
            </a:endParaRPr>
          </a:p>
        </p:txBody>
      </p:sp>
      <p:grpSp>
        <p:nvGrpSpPr>
          <p:cNvPr id="6" name="组合 5"/>
          <p:cNvGrpSpPr/>
          <p:nvPr/>
        </p:nvGrpSpPr>
        <p:grpSpPr>
          <a:xfrm>
            <a:off x="6371782" y="1539018"/>
            <a:ext cx="5659755" cy="4243631"/>
            <a:chOff x="10330" y="1002"/>
            <a:chExt cx="8913" cy="6683"/>
          </a:xfrm>
        </p:grpSpPr>
        <p:grpSp>
          <p:nvGrpSpPr>
            <p:cNvPr id="7" name="组合 6"/>
            <p:cNvGrpSpPr/>
            <p:nvPr/>
          </p:nvGrpSpPr>
          <p:grpSpPr>
            <a:xfrm>
              <a:off x="10330" y="1002"/>
              <a:ext cx="8913" cy="5119"/>
              <a:chOff x="6597449" y="1319658"/>
              <a:chExt cx="5660558" cy="3251985"/>
            </a:xfrm>
          </p:grpSpPr>
          <p:grpSp>
            <p:nvGrpSpPr>
              <p:cNvPr id="14" name="组合 13"/>
              <p:cNvGrpSpPr/>
              <p:nvPr/>
            </p:nvGrpSpPr>
            <p:grpSpPr>
              <a:xfrm>
                <a:off x="6598084" y="1319658"/>
                <a:ext cx="4414459" cy="693788"/>
                <a:chOff x="5856062" y="1818903"/>
                <a:chExt cx="4414459" cy="693788"/>
              </a:xfrm>
            </p:grpSpPr>
            <p:sp>
              <p:nvSpPr>
                <p:cNvPr id="24" name="文本框 23"/>
                <p:cNvSpPr txBox="1"/>
                <p:nvPr/>
              </p:nvSpPr>
              <p:spPr>
                <a:xfrm>
                  <a:off x="6549760" y="1921529"/>
                  <a:ext cx="3720761" cy="591162"/>
                </a:xfrm>
                <a:prstGeom prst="rect">
                  <a:avLst/>
                </a:prstGeom>
                <a:noFill/>
              </p:spPr>
              <p:txBody>
                <a:bodyPr wrap="square">
                  <a:spAutoFit/>
                </a:bodyPr>
                <a:lstStyle/>
                <a:p>
                  <a:pPr>
                    <a:lnSpc>
                      <a:spcPct val="90000"/>
                    </a:lnSpc>
                    <a:defRPr/>
                  </a:pPr>
                  <a:r>
                    <a:rPr lang="zh-CN" altLang="en-US" dirty="0">
                      <a:solidFill>
                        <a:srgbClr val="000000"/>
                      </a:solidFill>
                      <a:latin typeface="微软雅黑" panose="020B0503020204020204" pitchFamily="34" charset="-122"/>
                      <a:ea typeface="微软雅黑" panose="020B0503020204020204" pitchFamily="34" charset="-122"/>
                    </a:rPr>
                    <a:t>信访意图和重复信访程度是缠访和群体事件预警模型的重要因素</a:t>
                  </a:r>
                  <a:endParaRPr lang="en-US" altLang="zh-CN" dirty="0">
                    <a:solidFill>
                      <a:srgbClr val="000000"/>
                    </a:solidFill>
                    <a:latin typeface="微软雅黑" panose="020B0503020204020204" pitchFamily="34" charset="-122"/>
                    <a:ea typeface="微软雅黑" panose="020B0503020204020204" pitchFamily="34" charset="-122"/>
                    <a:sym typeface="+mn-ea"/>
                  </a:endParaRPr>
                </a:p>
              </p:txBody>
            </p:sp>
            <p:sp>
              <p:nvSpPr>
                <p:cNvPr id="25" name="椭圆 24"/>
                <p:cNvSpPr/>
                <p:nvPr/>
              </p:nvSpPr>
              <p:spPr>
                <a:xfrm>
                  <a:off x="5856062" y="181890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1</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5" name="组合 14"/>
              <p:cNvGrpSpPr/>
              <p:nvPr/>
            </p:nvGrpSpPr>
            <p:grpSpPr>
              <a:xfrm>
                <a:off x="6598719" y="2157104"/>
                <a:ext cx="5659288" cy="620713"/>
                <a:chOff x="5856697" y="1619513"/>
                <a:chExt cx="5659288" cy="620713"/>
              </a:xfrm>
            </p:grpSpPr>
            <p:sp>
              <p:nvSpPr>
                <p:cNvPr id="22" name="文本框 21"/>
                <p:cNvSpPr txBox="1"/>
                <p:nvPr/>
              </p:nvSpPr>
              <p:spPr>
                <a:xfrm>
                  <a:off x="6550100" y="1696347"/>
                  <a:ext cx="4965885" cy="480124"/>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solidFill>
                    <a:effectLst/>
                    <a:uLnTx/>
                    <a:uFillTx/>
                    <a:latin typeface="Century Gothic" panose="020B0502020202020204" pitchFamily="34" charset="0"/>
                    <a:ea typeface="微软雅黑" panose="020B0503020204020204" pitchFamily="34" charset="-122"/>
                    <a:sym typeface="+mn-lt"/>
                  </a:endParaRPr>
                </a:p>
              </p:txBody>
            </p:sp>
            <p:sp>
              <p:nvSpPr>
                <p:cNvPr id="23" name="椭圆 22"/>
                <p:cNvSpPr/>
                <p:nvPr/>
              </p:nvSpPr>
              <p:spPr>
                <a:xfrm>
                  <a:off x="5856697" y="16195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2</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6" name="组合 15"/>
              <p:cNvGrpSpPr/>
              <p:nvPr/>
            </p:nvGrpSpPr>
            <p:grpSpPr>
              <a:xfrm>
                <a:off x="6597449" y="2994521"/>
                <a:ext cx="4415094" cy="710047"/>
                <a:chOff x="5855427" y="1420758"/>
                <a:chExt cx="4415094" cy="710047"/>
              </a:xfrm>
            </p:grpSpPr>
            <p:sp>
              <p:nvSpPr>
                <p:cNvPr id="20" name="文本框 19"/>
                <p:cNvSpPr txBox="1"/>
                <p:nvPr/>
              </p:nvSpPr>
              <p:spPr>
                <a:xfrm>
                  <a:off x="6548740" y="1539642"/>
                  <a:ext cx="3721781" cy="591163"/>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这些模型普遍存在重复信访判定不清的问题</a:t>
                  </a:r>
                </a:p>
              </p:txBody>
            </p:sp>
            <p:sp>
              <p:nvSpPr>
                <p:cNvPr id="21" name="椭圆 20"/>
                <p:cNvSpPr/>
                <p:nvPr/>
              </p:nvSpPr>
              <p:spPr>
                <a:xfrm>
                  <a:off x="5855427" y="142075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3</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nvGrpSpPr>
              <p:cNvPr id="17" name="组合 16"/>
              <p:cNvGrpSpPr/>
              <p:nvPr/>
            </p:nvGrpSpPr>
            <p:grpSpPr>
              <a:xfrm>
                <a:off x="6597449" y="3831303"/>
                <a:ext cx="4296828" cy="740340"/>
                <a:chOff x="5855427" y="1221368"/>
                <a:chExt cx="4296828" cy="740340"/>
              </a:xfrm>
            </p:grpSpPr>
            <p:sp>
              <p:nvSpPr>
                <p:cNvPr id="18" name="文本框 17"/>
                <p:cNvSpPr txBox="1"/>
                <p:nvPr/>
              </p:nvSpPr>
              <p:spPr>
                <a:xfrm>
                  <a:off x="6549853" y="1370545"/>
                  <a:ext cx="3602402" cy="591163"/>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sym typeface="+mn-lt"/>
                    </a:rPr>
                    <a:t>我们提出首先对信访件进行相似度判别，随后再进行聚类分析</a:t>
                  </a:r>
                </a:p>
              </p:txBody>
            </p:sp>
            <p:sp>
              <p:nvSpPr>
                <p:cNvPr id="19" name="椭圆 18"/>
                <p:cNvSpPr/>
                <p:nvPr/>
              </p:nvSpPr>
              <p:spPr>
                <a:xfrm>
                  <a:off x="5855427" y="1221368"/>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4</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10" name="组合 9"/>
            <p:cNvGrpSpPr/>
            <p:nvPr/>
          </p:nvGrpSpPr>
          <p:grpSpPr>
            <a:xfrm>
              <a:off x="10332" y="6267"/>
              <a:ext cx="6950" cy="1418"/>
              <a:chOff x="5857332" y="1213113"/>
              <a:chExt cx="4413626" cy="901072"/>
            </a:xfrm>
          </p:grpSpPr>
          <p:sp>
            <p:nvSpPr>
              <p:cNvPr id="12" name="文本框 11"/>
              <p:cNvSpPr txBox="1"/>
              <p:nvPr/>
            </p:nvSpPr>
            <p:spPr>
              <a:xfrm>
                <a:off x="6549854" y="1273509"/>
                <a:ext cx="3721104" cy="840676"/>
              </a:xfrm>
              <a:prstGeom prst="rect">
                <a:avLst/>
              </a:prstGeom>
              <a:noFill/>
            </p:spPr>
            <p:txBody>
              <a:bodyPr wrap="square">
                <a:spAutoFit/>
              </a:bodyPr>
              <a:lstStyle/>
              <a:p>
                <a:pPr marL="0" marR="0" lvl="0" indent="0" defTabSz="914400" eaLnBrk="1" fontAlgn="auto" latinLnBrk="0" hangingPunct="1">
                  <a:lnSpc>
                    <a:spcPct val="90000"/>
                  </a:lnSpc>
                  <a:spcBef>
                    <a:spcPts val="0"/>
                  </a:spcBef>
                  <a:spcAft>
                    <a:spcPts val="0"/>
                  </a:spcAft>
                  <a:buClrTx/>
                  <a:buSzTx/>
                  <a:buFontTx/>
                  <a:buNone/>
                  <a:defRPr/>
                </a:pPr>
                <a:r>
                  <a:rPr lang="zh-CN" altLang="en-US" dirty="0">
                    <a:solidFill>
                      <a:srgbClr val="000000"/>
                    </a:solidFill>
                    <a:latin typeface="微软雅黑" panose="020B0503020204020204" pitchFamily="34" charset="-122"/>
                    <a:ea typeface="微软雅黑" panose="020B0503020204020204" pitchFamily="34" charset="-122"/>
                  </a:rPr>
                  <a:t>利用信访件的相似度判别和意图分析能够有效解决现有模型重复信访判定不清的问题</a:t>
                </a:r>
                <a:endParaRPr lang="zh-CN" altLang="en-US" dirty="0">
                  <a:solidFill>
                    <a:srgbClr val="000000"/>
                  </a:solidFill>
                  <a:latin typeface="微软雅黑" panose="020B0503020204020204" pitchFamily="34" charset="-122"/>
                  <a:ea typeface="微软雅黑" panose="020B0503020204020204" pitchFamily="34" charset="-122"/>
                  <a:sym typeface="+mn-lt"/>
                </a:endParaRPr>
              </a:p>
            </p:txBody>
          </p:sp>
          <p:sp>
            <p:nvSpPr>
              <p:cNvPr id="13" name="椭圆 12"/>
              <p:cNvSpPr/>
              <p:nvPr/>
            </p:nvSpPr>
            <p:spPr>
              <a:xfrm>
                <a:off x="5857332" y="1213113"/>
                <a:ext cx="620712" cy="620713"/>
              </a:xfrm>
              <a:prstGeom prst="ellipse">
                <a:avLst/>
              </a:prstGeom>
              <a:solidFill>
                <a:srgbClr val="A13F0B"/>
              </a:solidFill>
              <a:ln w="12700" cap="flat" cmpd="sng" algn="ctr">
                <a:noFill/>
                <a:prstDash val="solid"/>
                <a:miter lim="800000"/>
              </a:ln>
              <a:effectLst/>
            </p:spPr>
            <p:txBody>
              <a:bodyPr anchor="ctr"/>
              <a:lstStyle/>
              <a:p>
                <a:pPr marL="0" marR="0" lvl="0" indent="0" algn="ctr" defTabSz="914400" eaLnBrk="1" fontAlgn="auto" latinLnBrk="0" hangingPunct="1">
                  <a:lnSpc>
                    <a:spcPct val="9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5</a:t>
                </a:r>
                <a:endParaRPr kumimoji="0" lang="zh-CN" altLang="en-US" sz="3200" b="1" i="0" u="none" strike="noStrike" kern="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grpSp>
      </p:grpSp>
      <p:sp>
        <p:nvSpPr>
          <p:cNvPr id="29" name="文本框 28"/>
          <p:cNvSpPr txBox="1"/>
          <p:nvPr/>
        </p:nvSpPr>
        <p:spPr>
          <a:xfrm>
            <a:off x="7067588" y="2366860"/>
            <a:ext cx="3974248" cy="646331"/>
          </a:xfrm>
          <a:prstGeom prst="rect">
            <a:avLst/>
          </a:prstGeom>
          <a:noFill/>
        </p:spPr>
        <p:txBody>
          <a:bodyPr wrap="square">
            <a:spAutoFit/>
          </a:bodyPr>
          <a:lstStyle/>
          <a:p>
            <a:r>
              <a:rPr lang="zh-CN" altLang="en-US" dirty="0">
                <a:solidFill>
                  <a:srgbClr val="000000"/>
                </a:solidFill>
                <a:latin typeface="微软雅黑" panose="020B0503020204020204" pitchFamily="34" charset="-122"/>
                <a:ea typeface="微软雅黑" panose="020B0503020204020204" pitchFamily="34" charset="-122"/>
              </a:rPr>
              <a:t>现有研究多是基于信访环境和行为等指标进行聚类分析来构建预警模型</a:t>
            </a:r>
          </a:p>
        </p:txBody>
      </p:sp>
      <p:sp>
        <p:nvSpPr>
          <p:cNvPr id="5" name="灯片编号占位符 4">
            <a:extLst>
              <a:ext uri="{FF2B5EF4-FFF2-40B4-BE49-F238E27FC236}">
                <a16:creationId xmlns:a16="http://schemas.microsoft.com/office/drawing/2014/main" id="{0D8CC4F4-D3A2-4B07-A367-A96352C084CF}"/>
              </a:ext>
            </a:extLst>
          </p:cNvPr>
          <p:cNvSpPr>
            <a:spLocks noGrp="1"/>
          </p:cNvSpPr>
          <p:nvPr>
            <p:ph type="sldNum" sz="quarter" idx="12"/>
          </p:nvPr>
        </p:nvSpPr>
        <p:spPr/>
        <p:txBody>
          <a:bodyPr/>
          <a:lstStyle/>
          <a:p>
            <a:fld id="{15E5AAA9-C3F7-3046-83E0-47E15309121F}" type="slidenum">
              <a:rPr kumimoji="1" lang="zh-CN" altLang="en-US" smtClean="0"/>
              <a:t>29</a:t>
            </a:fld>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2" name="组合 1"/>
          <p:cNvGrpSpPr/>
          <p:nvPr/>
        </p:nvGrpSpPr>
        <p:grpSpPr>
          <a:xfrm>
            <a:off x="3882655" y="2687482"/>
            <a:ext cx="5705944" cy="915138"/>
            <a:chOff x="5610145" y="436094"/>
            <a:chExt cx="5705944" cy="915138"/>
          </a:xfrm>
        </p:grpSpPr>
        <p:grpSp>
          <p:nvGrpSpPr>
            <p:cNvPr id="4" name="组合 3"/>
            <p:cNvGrpSpPr/>
            <p:nvPr/>
          </p:nvGrpSpPr>
          <p:grpSpPr>
            <a:xfrm>
              <a:off x="5610145" y="481512"/>
              <a:ext cx="845103" cy="869720"/>
              <a:chOff x="5610145" y="1333281"/>
              <a:chExt cx="845103" cy="869720"/>
            </a:xfrm>
          </p:grpSpPr>
          <p:pic>
            <p:nvPicPr>
              <p:cNvPr id="5" name="图片 4"/>
              <p:cNvPicPr>
                <a:picLocks noChangeAspect="1"/>
              </p:cNvPicPr>
              <p:nvPr/>
            </p:nvPicPr>
            <p:blipFill>
              <a:blip r:embed="rId3"/>
              <a:stretch>
                <a:fillRect/>
              </a:stretch>
            </p:blipFill>
            <p:spPr>
              <a:xfrm>
                <a:off x="5648241" y="1520464"/>
                <a:ext cx="792000" cy="682537"/>
              </a:xfrm>
              <a:prstGeom prst="rect">
                <a:avLst/>
              </a:prstGeom>
            </p:spPr>
          </p:pic>
          <p:sp>
            <p:nvSpPr>
              <p:cNvPr id="6" name="文本框 5"/>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01</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13" name="文本框 12"/>
            <p:cNvSpPr txBox="1"/>
            <p:nvPr/>
          </p:nvSpPr>
          <p:spPr>
            <a:xfrm>
              <a:off x="6848229" y="436094"/>
              <a:ext cx="4467860" cy="829945"/>
            </a:xfrm>
            <a:prstGeom prst="rect">
              <a:avLst/>
            </a:prstGeom>
            <a:noFill/>
          </p:spPr>
          <p:txBody>
            <a:bodyPr wrap="none" rtlCol="0">
              <a:spAutoFit/>
            </a:bodyPr>
            <a:lstStyle/>
            <a:p>
              <a:r>
                <a:rPr kumimoji="1" lang="zh-CN" altLang="en-US" sz="4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相关</a:t>
              </a:r>
              <a:r>
                <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背景与意义</a:t>
              </a:r>
            </a:p>
          </p:txBody>
        </p:sp>
      </p:grpSp>
      <p:sp>
        <p:nvSpPr>
          <p:cNvPr id="7" name="灯片编号占位符 6">
            <a:extLst>
              <a:ext uri="{FF2B5EF4-FFF2-40B4-BE49-F238E27FC236}">
                <a16:creationId xmlns:a16="http://schemas.microsoft.com/office/drawing/2014/main" id="{B43F5BE2-8A36-4CEE-91AE-037CDC550649}"/>
              </a:ext>
            </a:extLst>
          </p:cNvPr>
          <p:cNvSpPr>
            <a:spLocks noGrp="1"/>
          </p:cNvSpPr>
          <p:nvPr>
            <p:ph type="sldNum" sz="quarter" idx="12"/>
          </p:nvPr>
        </p:nvSpPr>
        <p:spPr/>
        <p:txBody>
          <a:bodyPr/>
          <a:lstStyle/>
          <a:p>
            <a:fld id="{15E5AAA9-C3F7-3046-83E0-47E15309121F}" type="slidenum">
              <a:rPr kumimoji="1" lang="zh-CN" altLang="en-US" smtClean="0"/>
              <a:t>3</a:t>
            </a:fld>
            <a:endParaRPr kumimoji="1"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0" y="0"/>
            <a:ext cx="12192000" cy="6858000"/>
          </a:xfrm>
          <a:prstGeom prst="rect">
            <a:avLst/>
          </a:prstGeom>
        </p:spPr>
      </p:pic>
      <p:sp>
        <p:nvSpPr>
          <p:cNvPr id="12" name="文本框 11"/>
          <p:cNvSpPr txBox="1"/>
          <p:nvPr/>
        </p:nvSpPr>
        <p:spPr>
          <a:xfrm>
            <a:off x="5089386" y="3886170"/>
            <a:ext cx="2011680" cy="645160"/>
          </a:xfrm>
          <a:prstGeom prst="rect">
            <a:avLst/>
          </a:prstGeom>
          <a:noFill/>
        </p:spPr>
        <p:txBody>
          <a:bodyPr wrap="none" rtlCol="0">
            <a:spAutoFit/>
          </a:bodyPr>
          <a:lstStyle/>
          <a:p>
            <a:r>
              <a:rPr kumimoji="1" lang="zh-CN" altLang="en-US" sz="3600" b="1" dirty="0">
                <a:solidFill>
                  <a:schemeClr val="bg1"/>
                </a:solidFill>
                <a:latin typeface="微软雅黑" panose="020B0503020204020204" pitchFamily="34" charset="-122"/>
                <a:ea typeface="微软雅黑" panose="020B0503020204020204" pitchFamily="34" charset="-122"/>
              </a:rPr>
              <a:t>冲冲冲队</a:t>
            </a:r>
          </a:p>
        </p:txBody>
      </p:sp>
      <p:sp>
        <p:nvSpPr>
          <p:cNvPr id="2" name="文本框 1"/>
          <p:cNvSpPr txBox="1"/>
          <p:nvPr/>
        </p:nvSpPr>
        <p:spPr>
          <a:xfrm>
            <a:off x="3142615" y="2004695"/>
            <a:ext cx="5904865" cy="1322070"/>
          </a:xfrm>
          <a:prstGeom prst="rect">
            <a:avLst/>
          </a:prstGeom>
          <a:noFill/>
        </p:spPr>
        <p:txBody>
          <a:bodyPr wrap="square" rtlCol="0">
            <a:spAutoFit/>
          </a:bodyPr>
          <a:lstStyle/>
          <a:p>
            <a:r>
              <a:rPr kumimoji="1" lang="zh-CN" altLang="en-US" sz="8000" b="1" dirty="0">
                <a:solidFill>
                  <a:schemeClr val="bg1"/>
                </a:solidFill>
                <a:latin typeface="微软雅黑" panose="020B0503020204020204" pitchFamily="34" charset="-122"/>
                <a:ea typeface="微软雅黑" panose="020B0503020204020204" pitchFamily="34" charset="-122"/>
              </a:rPr>
              <a:t>谢</a:t>
            </a:r>
            <a:r>
              <a:rPr kumimoji="1" lang="en-US" altLang="zh-CN" sz="8000" b="1" dirty="0">
                <a:solidFill>
                  <a:schemeClr val="bg1"/>
                </a:solidFill>
                <a:latin typeface="微软雅黑" panose="020B0503020204020204" pitchFamily="34" charset="-122"/>
                <a:ea typeface="微软雅黑" panose="020B0503020204020204" pitchFamily="34" charset="-122"/>
              </a:rPr>
              <a:t> </a:t>
            </a:r>
            <a:r>
              <a:rPr kumimoji="1" lang="zh-CN" altLang="en-US" sz="8000" b="1" dirty="0">
                <a:solidFill>
                  <a:schemeClr val="bg1"/>
                </a:solidFill>
                <a:latin typeface="微软雅黑" panose="020B0503020204020204" pitchFamily="34" charset="-122"/>
                <a:ea typeface="微软雅黑" panose="020B0503020204020204" pitchFamily="34" charset="-122"/>
              </a:rPr>
              <a:t>谢</a:t>
            </a:r>
            <a:r>
              <a:rPr kumimoji="1" lang="en-US" altLang="zh-CN" sz="8000" b="1" dirty="0">
                <a:solidFill>
                  <a:schemeClr val="bg1"/>
                </a:solidFill>
                <a:latin typeface="微软雅黑" panose="020B0503020204020204" pitchFamily="34" charset="-122"/>
                <a:ea typeface="微软雅黑" panose="020B0503020204020204" pitchFamily="34" charset="-122"/>
              </a:rPr>
              <a:t> </a:t>
            </a:r>
            <a:r>
              <a:rPr kumimoji="1" lang="zh-CN" altLang="en-US" sz="8000" b="1" dirty="0">
                <a:solidFill>
                  <a:schemeClr val="bg1"/>
                </a:solidFill>
                <a:latin typeface="微软雅黑" panose="020B0503020204020204" pitchFamily="34" charset="-122"/>
                <a:ea typeface="微软雅黑" panose="020B0503020204020204" pitchFamily="34" charset="-122"/>
              </a:rPr>
              <a:t>大</a:t>
            </a:r>
            <a:r>
              <a:rPr kumimoji="1" lang="en-US" altLang="zh-CN" sz="8000" b="1" dirty="0">
                <a:solidFill>
                  <a:schemeClr val="bg1"/>
                </a:solidFill>
                <a:latin typeface="微软雅黑" panose="020B0503020204020204" pitchFamily="34" charset="-122"/>
                <a:ea typeface="微软雅黑" panose="020B0503020204020204" pitchFamily="34" charset="-122"/>
              </a:rPr>
              <a:t> </a:t>
            </a:r>
            <a:r>
              <a:rPr kumimoji="1" lang="zh-CN" altLang="en-US" sz="8000" b="1" dirty="0">
                <a:solidFill>
                  <a:schemeClr val="bg1"/>
                </a:solidFill>
                <a:latin typeface="微软雅黑" panose="020B0503020204020204" pitchFamily="34" charset="-122"/>
                <a:ea typeface="微软雅黑" panose="020B0503020204020204" pitchFamily="34" charset="-122"/>
              </a:rPr>
              <a:t>家</a:t>
            </a:r>
            <a:r>
              <a:rPr kumimoji="1" lang="en-US" altLang="zh-CN" sz="8000" b="1" dirty="0">
                <a:solidFill>
                  <a:schemeClr val="bg1"/>
                </a:solidFill>
                <a:latin typeface="微软雅黑" panose="020B0503020204020204" pitchFamily="34" charset="-122"/>
                <a:ea typeface="微软雅黑" panose="020B0503020204020204" pitchFamily="34" charset="-122"/>
              </a:rPr>
              <a:t> </a:t>
            </a:r>
            <a:r>
              <a:rPr kumimoji="1" lang="zh-CN" altLang="en-US" sz="8000" b="1" dirty="0">
                <a:solidFill>
                  <a:schemeClr val="bg1"/>
                </a:solidFill>
                <a:latin typeface="微软雅黑" panose="020B0503020204020204" pitchFamily="34" charset="-122"/>
                <a:ea typeface="微软雅黑" panose="020B0503020204020204" pitchFamily="34" charset="-122"/>
              </a:rPr>
              <a:t>！</a:t>
            </a:r>
          </a:p>
        </p:txBody>
      </p:sp>
      <p:sp>
        <p:nvSpPr>
          <p:cNvPr id="3" name="灯片编号占位符 2">
            <a:extLst>
              <a:ext uri="{FF2B5EF4-FFF2-40B4-BE49-F238E27FC236}">
                <a16:creationId xmlns:a16="http://schemas.microsoft.com/office/drawing/2014/main" id="{7BA39072-B5A4-4109-8DDD-98B57EA6F342}"/>
              </a:ext>
            </a:extLst>
          </p:cNvPr>
          <p:cNvSpPr>
            <a:spLocks noGrp="1"/>
          </p:cNvSpPr>
          <p:nvPr>
            <p:ph type="sldNum" sz="quarter" idx="12"/>
          </p:nvPr>
        </p:nvSpPr>
        <p:spPr/>
        <p:txBody>
          <a:bodyPr/>
          <a:lstStyle/>
          <a:p>
            <a:fld id="{15E5AAA9-C3F7-3046-83E0-47E15309121F}" type="slidenum">
              <a:rPr kumimoji="1" lang="zh-CN" altLang="en-US" smtClean="0"/>
              <a:t>30</a:t>
            </a:fld>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102302" y="119186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相关背景与意义</a:t>
            </a:r>
          </a:p>
        </p:txBody>
      </p:sp>
      <p:sp>
        <p:nvSpPr>
          <p:cNvPr id="9" name="文本框 8"/>
          <p:cNvSpPr txBox="1"/>
          <p:nvPr/>
        </p:nvSpPr>
        <p:spPr>
          <a:xfrm>
            <a:off x="1213014" y="1227419"/>
            <a:ext cx="3486275" cy="1706880"/>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lvl="0" algn="l">
              <a:lnSpc>
                <a:spcPct val="125000"/>
              </a:lnSpc>
            </a:pPr>
            <a:r>
              <a:rPr lang="zh-CN" altLang="en-US" sz="2400" b="1" kern="100" dirty="0">
                <a:effectLst/>
              </a:rPr>
              <a:t>信访</a:t>
            </a:r>
            <a:r>
              <a:rPr lang="zh-CN" altLang="en-US" kern="100" dirty="0">
                <a:effectLst/>
              </a:rPr>
              <a:t>指中华人民共和国公民通过网络、来电、来访、来信等方式，向各级政府部门反映冤情民意，投诉请求等。</a:t>
            </a:r>
          </a:p>
        </p:txBody>
      </p:sp>
      <p:pic>
        <p:nvPicPr>
          <p:cNvPr id="12" name="图片 11"/>
          <p:cNvPicPr>
            <a:picLocks noChangeAspect="1"/>
          </p:cNvPicPr>
          <p:nvPr/>
        </p:nvPicPr>
        <p:blipFill>
          <a:blip r:embed="rId3"/>
          <a:stretch>
            <a:fillRect/>
          </a:stretch>
        </p:blipFill>
        <p:spPr>
          <a:xfrm>
            <a:off x="4961635" y="1725160"/>
            <a:ext cx="6092272" cy="1130018"/>
          </a:xfrm>
          <a:prstGeom prst="rect">
            <a:avLst/>
          </a:prstGeom>
        </p:spPr>
      </p:pic>
      <p:pic>
        <p:nvPicPr>
          <p:cNvPr id="1026" name="Picture 2" descr="国家信访局：信访60日办结越级不予受理-搜狐新闻"/>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4307" y="3062833"/>
            <a:ext cx="3297382" cy="2874218"/>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5132070" y="3070963"/>
            <a:ext cx="5653405" cy="2934137"/>
          </a:xfrm>
          <a:prstGeom prst="rect">
            <a:avLst/>
          </a:prstGeom>
          <a:noFill/>
        </p:spPr>
        <p:txBody>
          <a:bodyPr wrap="square" rtlCol="0">
            <a:spAutoFit/>
          </a:bodyPr>
          <a:lstStyle/>
          <a:p>
            <a:pPr>
              <a:lnSpc>
                <a:spcPct val="130000"/>
              </a:lnSpc>
            </a:pPr>
            <a:r>
              <a:rPr lang="zh-CN" altLang="en-US" sz="2400" b="1" dirty="0">
                <a:latin typeface="微软雅黑" panose="020B0503020204020204" pitchFamily="34" charset="-122"/>
                <a:ea typeface="微软雅黑" panose="020B0503020204020204" pitchFamily="34" charset="-122"/>
              </a:rPr>
              <a:t>存在的问题：</a:t>
            </a:r>
            <a:endParaRPr lang="en-US" altLang="zh-CN" sz="2400" b="1" dirty="0">
              <a:latin typeface="微软雅黑" panose="020B0503020204020204" pitchFamily="34" charset="-122"/>
              <a:ea typeface="微软雅黑" panose="020B0503020204020204" pitchFamily="34" charset="-122"/>
            </a:endParaRPr>
          </a:p>
          <a:p>
            <a:pPr marL="800100" lvl="1" indent="-342900">
              <a:lnSpc>
                <a:spcPct val="130000"/>
              </a:lnSpc>
              <a:buFont typeface="+mj-lt"/>
              <a:buAutoNum type="arabicPeriod"/>
            </a:pPr>
            <a:r>
              <a:rPr lang="zh-CN" altLang="en-US" sz="2000" kern="100" dirty="0">
                <a:latin typeface="微软雅黑" panose="020B0503020204020204" pitchFamily="34" charset="-122"/>
                <a:ea typeface="微软雅黑" panose="020B0503020204020204" pitchFamily="34" charset="-122"/>
                <a:cs typeface="Times New Roman" panose="02020603050405020304" charset="0"/>
              </a:rPr>
              <a:t>信访部门面临着重复统计、重复上报的情况，严重影响办理效率</a:t>
            </a:r>
            <a:endParaRPr lang="en-US" altLang="zh-CN" sz="2000" kern="100" dirty="0">
              <a:latin typeface="微软雅黑" panose="020B0503020204020204" pitchFamily="34" charset="-122"/>
              <a:ea typeface="微软雅黑" panose="020B0503020204020204" pitchFamily="34" charset="-122"/>
              <a:cs typeface="Times New Roman" panose="02020603050405020304" charset="0"/>
            </a:endParaRPr>
          </a:p>
          <a:p>
            <a:pPr marL="800100" lvl="1" indent="-342900">
              <a:lnSpc>
                <a:spcPct val="130000"/>
              </a:lnSpc>
              <a:buFont typeface="+mj-lt"/>
              <a:buAutoNum type="arabicPeriod"/>
            </a:pPr>
            <a:r>
              <a:rPr lang="zh-CN" altLang="en-US" sz="2000" dirty="0">
                <a:latin typeface="微软雅黑" panose="020B0503020204020204" pitchFamily="34" charset="-122"/>
                <a:ea typeface="微软雅黑" panose="020B0503020204020204" pitchFamily="34" charset="-122"/>
              </a:rPr>
              <a:t>缠访在信访服务工作中屡见不鲜，如何调解缠访成为信访部门面临的难点问题</a:t>
            </a:r>
            <a:endParaRPr lang="en-US" altLang="zh-CN" sz="2000" dirty="0">
              <a:latin typeface="微软雅黑" panose="020B0503020204020204" pitchFamily="34" charset="-122"/>
              <a:ea typeface="微软雅黑" panose="020B0503020204020204" pitchFamily="34" charset="-122"/>
            </a:endParaRPr>
          </a:p>
          <a:p>
            <a:pPr marL="800100" lvl="1" indent="-342900">
              <a:lnSpc>
                <a:spcPct val="130000"/>
              </a:lnSpc>
              <a:buFont typeface="+mj-lt"/>
              <a:buAutoNum type="arabicPeriod"/>
            </a:pPr>
            <a:r>
              <a:rPr lang="zh-CN" altLang="en-US" sz="2000" dirty="0">
                <a:latin typeface="微软雅黑" panose="020B0503020204020204" pitchFamily="34" charset="-122"/>
                <a:ea typeface="微软雅黑" panose="020B0503020204020204" pitchFamily="34" charset="-122"/>
              </a:rPr>
              <a:t>信访有关群体事件数量仍居高不下，对社会有严重的负面影响</a:t>
            </a:r>
          </a:p>
        </p:txBody>
      </p:sp>
      <p:sp>
        <p:nvSpPr>
          <p:cNvPr id="2" name="灯片编号占位符 1">
            <a:extLst>
              <a:ext uri="{FF2B5EF4-FFF2-40B4-BE49-F238E27FC236}">
                <a16:creationId xmlns:a16="http://schemas.microsoft.com/office/drawing/2014/main" id="{FB09E25A-6BD7-4A8C-9954-CEF8E39B6007}"/>
              </a:ext>
            </a:extLst>
          </p:cNvPr>
          <p:cNvSpPr>
            <a:spLocks noGrp="1"/>
          </p:cNvSpPr>
          <p:nvPr>
            <p:ph type="sldNum" sz="quarter" idx="12"/>
          </p:nvPr>
        </p:nvSpPr>
        <p:spPr/>
        <p:txBody>
          <a:bodyPr/>
          <a:lstStyle/>
          <a:p>
            <a:fld id="{15E5AAA9-C3F7-3046-83E0-47E15309121F}" type="slidenum">
              <a:rPr kumimoji="1" lang="zh-CN" altLang="en-US" smtClean="0"/>
              <a:t>4</a:t>
            </a:fld>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130877" y="1182340"/>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相关背景与意义</a:t>
            </a:r>
          </a:p>
        </p:txBody>
      </p:sp>
      <p:pic>
        <p:nvPicPr>
          <p:cNvPr id="2050" name="Picture 2" descr="信访工作条例- 综合类- 海南女性网——海南省妇联官方网站"/>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9873" y="1320064"/>
            <a:ext cx="3099710" cy="4567103"/>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1292225" y="1326515"/>
            <a:ext cx="5355590" cy="4569460"/>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目标与意义：</a:t>
            </a:r>
            <a:endParaRPr lang="en-US" altLang="zh-CN" sz="2400" b="1" dirty="0">
              <a:latin typeface="微软雅黑" panose="020B0503020204020204" pitchFamily="34" charset="-122"/>
              <a:ea typeface="微软雅黑" panose="020B0503020204020204" pitchFamily="34" charset="-122"/>
            </a:endParaRPr>
          </a:p>
          <a:p>
            <a:endParaRPr lang="en-US" altLang="zh-CN" b="1" dirty="0">
              <a:latin typeface="微软雅黑" panose="020B0503020204020204" pitchFamily="34" charset="-122"/>
              <a:ea typeface="微软雅黑" panose="020B0503020204020204" pitchFamily="34" charset="-122"/>
            </a:endParaRPr>
          </a:p>
          <a:p>
            <a:pPr indent="304800" algn="just">
              <a:lnSpc>
                <a:spcPct val="125000"/>
              </a:lnSpc>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rPr>
              <a:t>在信访大数据背景下，运用成熟的大数据技术深入挖掘数据背后所隐藏的规律或问题、及时发现矛盾风险点是新时期信访工作改革的重点。</a:t>
            </a:r>
            <a:endParaRPr lang="en-US" altLang="zh-CN" sz="2000" kern="100" dirty="0">
              <a:effectLst/>
              <a:latin typeface="微软雅黑" panose="020B0503020204020204" pitchFamily="34" charset="-122"/>
              <a:ea typeface="微软雅黑" panose="020B0503020204020204" pitchFamily="34" charset="-122"/>
              <a:cs typeface="Times New Roman" panose="02020603050405020304" charset="0"/>
            </a:endParaRPr>
          </a:p>
          <a:p>
            <a:pPr indent="304800" algn="just">
              <a:lnSpc>
                <a:spcPct val="125000"/>
              </a:lnSpc>
            </a:pPr>
            <a:endPar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endParaRPr>
          </a:p>
          <a:p>
            <a:pPr indent="304800" algn="just">
              <a:lnSpc>
                <a:spcPct val="125000"/>
              </a:lnSpc>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charset="0"/>
              </a:rPr>
              <a:t>在政府数字化改革背景下，我们希望通过深度学习技术，让群众在信访投诉举报时，诉求能够自动概要、自动比对、智能分类和智能分派，提高解决问题的效率。</a:t>
            </a:r>
          </a:p>
          <a:p>
            <a:endParaRPr lang="zh-CN" altLang="zh-CN" sz="2000" b="1" kern="100" dirty="0">
              <a:effectLst/>
              <a:latin typeface="微软雅黑" panose="020B0503020204020204" pitchFamily="34" charset="-122"/>
              <a:ea typeface="微软雅黑" panose="020B0503020204020204" pitchFamily="34" charset="-122"/>
              <a:cs typeface="Times New Roman" panose="02020603050405020304" charset="0"/>
            </a:endParaRPr>
          </a:p>
        </p:txBody>
      </p:sp>
      <p:sp>
        <p:nvSpPr>
          <p:cNvPr id="4" name="灯片编号占位符 3">
            <a:extLst>
              <a:ext uri="{FF2B5EF4-FFF2-40B4-BE49-F238E27FC236}">
                <a16:creationId xmlns:a16="http://schemas.microsoft.com/office/drawing/2014/main" id="{A011B97A-34BE-4650-BEED-6B5227959973}"/>
              </a:ext>
            </a:extLst>
          </p:cNvPr>
          <p:cNvSpPr>
            <a:spLocks noGrp="1"/>
          </p:cNvSpPr>
          <p:nvPr>
            <p:ph type="sldNum" sz="quarter" idx="12"/>
          </p:nvPr>
        </p:nvSpPr>
        <p:spPr/>
        <p:txBody>
          <a:bodyPr/>
          <a:lstStyle/>
          <a:p>
            <a:fld id="{15E5AAA9-C3F7-3046-83E0-47E15309121F}" type="slidenum">
              <a:rPr kumimoji="1" lang="zh-CN" altLang="en-US" smtClean="0"/>
              <a:t>5</a:t>
            </a:fld>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1270577" y="100009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grpSp>
        <p:nvGrpSpPr>
          <p:cNvPr id="7" name="组合 6"/>
          <p:cNvGrpSpPr/>
          <p:nvPr/>
        </p:nvGrpSpPr>
        <p:grpSpPr>
          <a:xfrm>
            <a:off x="4083950" y="2672192"/>
            <a:ext cx="5515445" cy="929819"/>
            <a:chOff x="5610145" y="421413"/>
            <a:chExt cx="5515445" cy="929819"/>
          </a:xfrm>
        </p:grpSpPr>
        <p:grpSp>
          <p:nvGrpSpPr>
            <p:cNvPr id="14" name="组合 13"/>
            <p:cNvGrpSpPr/>
            <p:nvPr/>
          </p:nvGrpSpPr>
          <p:grpSpPr>
            <a:xfrm>
              <a:off x="5610145" y="481512"/>
              <a:ext cx="845103" cy="869720"/>
              <a:chOff x="5610145" y="1333281"/>
              <a:chExt cx="845103" cy="869720"/>
            </a:xfrm>
          </p:grpSpPr>
          <p:pic>
            <p:nvPicPr>
              <p:cNvPr id="16" name="图片 15"/>
              <p:cNvPicPr>
                <a:picLocks noChangeAspect="1"/>
              </p:cNvPicPr>
              <p:nvPr/>
            </p:nvPicPr>
            <p:blipFill>
              <a:blip r:embed="rId3"/>
              <a:stretch>
                <a:fillRect/>
              </a:stretch>
            </p:blipFill>
            <p:spPr>
              <a:xfrm>
                <a:off x="5648241" y="1520464"/>
                <a:ext cx="792000" cy="682537"/>
              </a:xfrm>
              <a:prstGeom prst="rect">
                <a:avLst/>
              </a:prstGeom>
            </p:spPr>
          </p:pic>
          <p:sp>
            <p:nvSpPr>
              <p:cNvPr id="17" name="文本框 16"/>
              <p:cNvSpPr txBox="1"/>
              <p:nvPr/>
            </p:nvSpPr>
            <p:spPr>
              <a:xfrm>
                <a:off x="5610145" y="1333281"/>
                <a:ext cx="845103" cy="769441"/>
              </a:xfrm>
              <a:prstGeom prst="rect">
                <a:avLst/>
              </a:prstGeom>
              <a:noFill/>
            </p:spPr>
            <p:txBody>
              <a:bodyPr wrap="none" rtlCol="0">
                <a:spAutoFit/>
              </a:bodyPr>
              <a:lstStyle/>
              <a:p>
                <a:r>
                  <a:rPr kumimoji="1" lang="en-US" altLang="zh-CN"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02</a:t>
                </a:r>
                <a:endParaRPr kumimoji="1" lang="zh-CN" altLang="en-US" sz="4400" b="1" dirty="0">
                  <a:solidFill>
                    <a:srgbClr val="014EC6"/>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grpSp>
        <p:sp>
          <p:nvSpPr>
            <p:cNvPr id="15" name="文本框 14"/>
            <p:cNvSpPr txBox="1"/>
            <p:nvPr/>
          </p:nvSpPr>
          <p:spPr>
            <a:xfrm>
              <a:off x="6657730" y="421413"/>
              <a:ext cx="4467860" cy="829945"/>
            </a:xfrm>
            <a:prstGeom prst="rect">
              <a:avLst/>
            </a:prstGeom>
            <a:noFill/>
          </p:spPr>
          <p:txBody>
            <a:bodyPr wrap="none" rtlCol="0">
              <a:spAutoFit/>
            </a:bodyPr>
            <a:lstStyle/>
            <a:p>
              <a:r>
                <a:rPr kumimoji="1" lang="zh-CN" altLang="en-US" sz="4800" b="1" dirty="0">
                  <a:solidFill>
                    <a:schemeClr val="accent5">
                      <a:lumMod val="7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数据</a:t>
              </a:r>
              <a:r>
                <a:rPr kumimoji="1" lang="zh-CN" altLang="en-US" sz="4800" b="1" dirty="0">
                  <a:solidFill>
                    <a:schemeClr val="tx1">
                      <a:lumMod val="85000"/>
                      <a:lumOff val="15000"/>
                    </a:schemeClr>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分析与处理</a:t>
              </a:r>
            </a:p>
          </p:txBody>
        </p:sp>
      </p:grpSp>
      <p:sp>
        <p:nvSpPr>
          <p:cNvPr id="2" name="灯片编号占位符 1">
            <a:extLst>
              <a:ext uri="{FF2B5EF4-FFF2-40B4-BE49-F238E27FC236}">
                <a16:creationId xmlns:a16="http://schemas.microsoft.com/office/drawing/2014/main" id="{C1BDB104-3B15-4DCA-A5D9-76B6D61B0596}"/>
              </a:ext>
            </a:extLst>
          </p:cNvPr>
          <p:cNvSpPr>
            <a:spLocks noGrp="1"/>
          </p:cNvSpPr>
          <p:nvPr>
            <p:ph type="sldNum" sz="quarter" idx="12"/>
          </p:nvPr>
        </p:nvSpPr>
        <p:spPr/>
        <p:txBody>
          <a:bodyPr/>
          <a:lstStyle/>
          <a:p>
            <a:fld id="{15E5AAA9-C3F7-3046-83E0-47E15309121F}" type="slidenum">
              <a:rPr kumimoji="1" lang="zh-CN" altLang="en-US" smtClean="0"/>
              <a:t>6</a:t>
            </a:fld>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数据探索</a:t>
            </a:r>
          </a:p>
        </p:txBody>
      </p:sp>
      <p:graphicFrame>
        <p:nvGraphicFramePr>
          <p:cNvPr id="4" name="表格 3"/>
          <p:cNvGraphicFramePr/>
          <p:nvPr>
            <p:custDataLst>
              <p:tags r:id="rId1"/>
            </p:custDataLst>
          </p:nvPr>
        </p:nvGraphicFramePr>
        <p:xfrm>
          <a:off x="838201" y="4295774"/>
          <a:ext cx="9801224" cy="2298065"/>
        </p:xfrm>
        <a:graphic>
          <a:graphicData uri="http://schemas.openxmlformats.org/drawingml/2006/table">
            <a:tbl>
              <a:tblPr firstRow="1" bandRow="1">
                <a:tableStyleId>{68D230F3-CF80-4859-8CE7-A43EE81993B5}</a:tableStyleId>
              </a:tblPr>
              <a:tblGrid>
                <a:gridCol w="1763238">
                  <a:extLst>
                    <a:ext uri="{9D8B030D-6E8A-4147-A177-3AD203B41FA5}">
                      <a16:colId xmlns:a16="http://schemas.microsoft.com/office/drawing/2014/main" val="20000"/>
                    </a:ext>
                  </a:extLst>
                </a:gridCol>
                <a:gridCol w="8037986">
                  <a:extLst>
                    <a:ext uri="{9D8B030D-6E8A-4147-A177-3AD203B41FA5}">
                      <a16:colId xmlns:a16="http://schemas.microsoft.com/office/drawing/2014/main" val="20001"/>
                    </a:ext>
                  </a:extLst>
                </a:gridCol>
              </a:tblGrid>
              <a:tr h="328295">
                <a:tc>
                  <a:txBody>
                    <a:bodyPr/>
                    <a:lstStyle/>
                    <a:p>
                      <a:pPr indent="0" algn="ctr">
                        <a:buNone/>
                      </a:pPr>
                      <a:r>
                        <a:rPr lang="en-US" sz="1800" dirty="0" err="1"/>
                        <a:t>类型</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tc>
                  <a:txBody>
                    <a:bodyPr/>
                    <a:lstStyle/>
                    <a:p>
                      <a:pPr indent="0" algn="ctr">
                        <a:buNone/>
                      </a:pPr>
                      <a:r>
                        <a:rPr lang="en-US" sz="1800" dirty="0" err="1"/>
                        <a:t>规则</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extLst>
                  <a:ext uri="{0D108BD9-81ED-4DB2-BD59-A6C34878D82A}">
                    <a16:rowId xmlns:a16="http://schemas.microsoft.com/office/drawing/2014/main" val="10000"/>
                  </a:ext>
                </a:extLst>
              </a:tr>
              <a:tr h="328295">
                <a:tc>
                  <a:txBody>
                    <a:bodyPr/>
                    <a:lstStyle/>
                    <a:p>
                      <a:pPr indent="0" algn="ctr">
                        <a:buNone/>
                      </a:pPr>
                      <a:r>
                        <a:rPr lang="en-US" sz="1800" dirty="0" err="1"/>
                        <a:t>数据缺失</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tc>
                  <a:txBody>
                    <a:bodyPr/>
                    <a:lstStyle/>
                    <a:p>
                      <a:pPr indent="0" algn="ctr">
                        <a:buNone/>
                      </a:pPr>
                      <a:r>
                        <a:rPr lang="en-US" sz="1800" dirty="0" err="1"/>
                        <a:t>a.从系统再次导入；b.手工补录；c.根据逻辑补填；d.放弃</a:t>
                      </a:r>
                      <a:r>
                        <a:rPr lang="en-US" sz="1800" dirty="0"/>
                        <a:t>。</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extLst>
                  <a:ext uri="{0D108BD9-81ED-4DB2-BD59-A6C34878D82A}">
                    <a16:rowId xmlns:a16="http://schemas.microsoft.com/office/drawing/2014/main" val="10001"/>
                  </a:ext>
                </a:extLst>
              </a:tr>
              <a:tr h="656590">
                <a:tc>
                  <a:txBody>
                    <a:bodyPr/>
                    <a:lstStyle/>
                    <a:p>
                      <a:pPr indent="0" algn="ctr">
                        <a:buNone/>
                      </a:pPr>
                      <a:r>
                        <a:rPr lang="en-US" sz="1800" dirty="0" err="1"/>
                        <a:t>数据重复</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tc>
                  <a:txBody>
                    <a:bodyPr/>
                    <a:lstStyle/>
                    <a:p>
                      <a:pPr indent="0" algn="ctr">
                        <a:buNone/>
                      </a:pPr>
                      <a:r>
                        <a:rPr lang="en-US" sz="1800" dirty="0" err="1"/>
                        <a:t>a.完全重复则去除重复；b.根据时间去除；c.人工去除；d.根据业务逻辑去除</a:t>
                      </a:r>
                      <a:r>
                        <a:rPr lang="en-US" sz="1800" dirty="0"/>
                        <a:t>。</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extLst>
                  <a:ext uri="{0D108BD9-81ED-4DB2-BD59-A6C34878D82A}">
                    <a16:rowId xmlns:a16="http://schemas.microsoft.com/office/drawing/2014/main" val="10002"/>
                  </a:ext>
                </a:extLst>
              </a:tr>
              <a:tr h="656590">
                <a:tc>
                  <a:txBody>
                    <a:bodyPr/>
                    <a:lstStyle/>
                    <a:p>
                      <a:pPr indent="0" algn="ctr">
                        <a:buNone/>
                      </a:pPr>
                      <a:r>
                        <a:rPr lang="en-US" sz="1800"/>
                        <a:t>数据错误</a:t>
                      </a:r>
                      <a:endParaRPr lang="en-US" altLang="en-US" sz="1800" b="0">
                        <a:latin typeface="Calibri" panose="020F0502020204030204" charset="0"/>
                        <a:ea typeface="Calibri" panose="020F0502020204030204" charset="0"/>
                        <a:cs typeface="Calibri" panose="020F0502020204030204" charset="0"/>
                      </a:endParaRPr>
                    </a:p>
                  </a:txBody>
                  <a:tcPr marL="68580" marR="68580" marT="0" marB="0" anchor="ctr"/>
                </a:tc>
                <a:tc>
                  <a:txBody>
                    <a:bodyPr/>
                    <a:lstStyle/>
                    <a:p>
                      <a:pPr indent="0" algn="ctr">
                        <a:buNone/>
                      </a:pPr>
                      <a:r>
                        <a:rPr lang="en-US" sz="1800" dirty="0"/>
                        <a:t>a. </a:t>
                      </a:r>
                      <a:r>
                        <a:rPr lang="en-US" sz="1800" dirty="0" err="1"/>
                        <a:t>对于异常值，通过区间限定去除；b.格式错误，通过规则回复；c.人工干预；d.历史数据近似值</a:t>
                      </a:r>
                      <a:r>
                        <a:rPr lang="en-US" sz="1800" dirty="0"/>
                        <a:t>。</a:t>
                      </a:r>
                      <a:endParaRPr lang="en-US" altLang="en-US" sz="18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extLst>
                  <a:ext uri="{0D108BD9-81ED-4DB2-BD59-A6C34878D82A}">
                    <a16:rowId xmlns:a16="http://schemas.microsoft.com/office/drawing/2014/main" val="10003"/>
                  </a:ext>
                </a:extLst>
              </a:tr>
              <a:tr h="328295">
                <a:tc>
                  <a:txBody>
                    <a:bodyPr/>
                    <a:lstStyle/>
                    <a:p>
                      <a:pPr indent="0" algn="ctr">
                        <a:buNone/>
                      </a:pPr>
                      <a:r>
                        <a:rPr lang="en-US" sz="1800"/>
                        <a:t>数据不可用</a:t>
                      </a:r>
                      <a:endParaRPr lang="en-US" altLang="en-US" sz="1800" b="0">
                        <a:latin typeface="Calibri" panose="020F0502020204030204" charset="0"/>
                        <a:ea typeface="Calibri" panose="020F0502020204030204" charset="0"/>
                        <a:cs typeface="Calibri" panose="020F0502020204030204" charset="0"/>
                      </a:endParaRPr>
                    </a:p>
                  </a:txBody>
                  <a:tcPr marL="68580" marR="68580" marT="0" marB="0" anchor="ctr"/>
                </a:tc>
                <a:tc>
                  <a:txBody>
                    <a:bodyPr/>
                    <a:lstStyle/>
                    <a:p>
                      <a:pPr indent="0" algn="ctr">
                        <a:buNone/>
                      </a:pPr>
                      <a:r>
                        <a:rPr lang="en-US" sz="1800" dirty="0" err="1"/>
                        <a:t>a.按规则适配；b.关键字匹配；c.枚举转换</a:t>
                      </a:r>
                      <a:r>
                        <a:rPr lang="en-US" sz="1800" dirty="0"/>
                        <a:t>。</a:t>
                      </a:r>
                      <a:endParaRPr lang="en-US" altLang="en-US" sz="1800" b="0" dirty="0">
                        <a:latin typeface="Calibri" panose="020F0502020204030204" charset="0"/>
                        <a:ea typeface="Calibri" panose="020F0502020204030204" charset="0"/>
                        <a:cs typeface="Calibri" panose="020F0502020204030204" charset="0"/>
                      </a:endParaRPr>
                    </a:p>
                  </a:txBody>
                  <a:tcPr marL="68580" marR="68580" marT="0" marB="0" anchor="ctr"/>
                </a:tc>
                <a:extLst>
                  <a:ext uri="{0D108BD9-81ED-4DB2-BD59-A6C34878D82A}">
                    <a16:rowId xmlns:a16="http://schemas.microsoft.com/office/drawing/2014/main" val="10004"/>
                  </a:ext>
                </a:extLst>
              </a:tr>
            </a:tbl>
          </a:graphicData>
        </a:graphic>
      </p:graphicFrame>
      <p:sp>
        <p:nvSpPr>
          <p:cNvPr id="100" name="文本框 99"/>
          <p:cNvSpPr txBox="1"/>
          <p:nvPr/>
        </p:nvSpPr>
        <p:spPr>
          <a:xfrm>
            <a:off x="542925" y="1299210"/>
            <a:ext cx="4626610" cy="2331720"/>
          </a:xfrm>
          <a:prstGeom prst="rect">
            <a:avLst/>
          </a:prstGeom>
          <a:noFill/>
          <a:ln w="9525">
            <a:solidFill>
              <a:schemeClr val="accent1"/>
            </a:solidFill>
          </a:ln>
        </p:spPr>
        <p:txBody>
          <a:bodyPr wrap="square">
            <a:spAutoFit/>
          </a:bodyPr>
          <a:lstStyle/>
          <a:p>
            <a:pPr marL="285750" indent="-285750">
              <a:lnSpc>
                <a:spcPct val="140000"/>
              </a:lnSpc>
              <a:buFont typeface="Wingdings" panose="05000000000000000000" charset="0"/>
              <a:buChar char="p"/>
            </a:pPr>
            <a:r>
              <a:rPr lang="en-US" altLang="zh-CN" sz="2400" b="0" dirty="0">
                <a:latin typeface="微软雅黑" panose="020B0503020204020204" pitchFamily="34" charset="-122"/>
                <a:ea typeface="微软雅黑" panose="020B0503020204020204" pitchFamily="34" charset="-122"/>
                <a:cs typeface="微软雅黑" panose="020B0503020204020204" pitchFamily="34" charset="-122"/>
              </a:rPr>
              <a:t> </a:t>
            </a:r>
            <a:r>
              <a:rPr lang="zh-CN" sz="2400" b="1" dirty="0">
                <a:latin typeface="微软雅黑" panose="020B0503020204020204" pitchFamily="34" charset="-122"/>
                <a:ea typeface="微软雅黑" panose="020B0503020204020204" pitchFamily="34" charset="-122"/>
                <a:cs typeface="微软雅黑" panose="020B0503020204020204" pitchFamily="34" charset="-122"/>
              </a:rPr>
              <a:t>数据清洗</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重复、多余的数据筛选清除</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去除“脏”数据、重复数据</a:t>
            </a:r>
          </a:p>
          <a:p>
            <a:pPr marL="800100" lvl="1" indent="-342900">
              <a:lnSpc>
                <a:spcPct val="14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去除</a:t>
            </a: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与信访无关的数据</a:t>
            </a:r>
          </a:p>
          <a:p>
            <a:pPr lvl="1" indent="0">
              <a:lnSpc>
                <a:spcPct val="140000"/>
              </a:lnSpc>
              <a:buFont typeface="Arial" panose="020B0604020202020204" pitchFamily="34" charset="0"/>
              <a:buNone/>
            </a:pPr>
            <a:endParaRPr lang="zh-CN" altLang="en-US" sz="2000" b="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6014720" y="552440"/>
            <a:ext cx="5080000" cy="1470025"/>
          </a:xfrm>
          <a:prstGeom prst="rect">
            <a:avLst/>
          </a:prstGeom>
          <a:noFill/>
          <a:ln w="9525">
            <a:solidFill>
              <a:schemeClr val="accent1"/>
            </a:solidFill>
          </a:ln>
        </p:spPr>
        <p:txBody>
          <a:bodyPr>
            <a:spAutoFit/>
          </a:bodyPr>
          <a:lstStyle/>
          <a:p>
            <a:pPr marL="285750" indent="-285750">
              <a:lnSpc>
                <a:spcPct val="140000"/>
              </a:lnSpc>
              <a:buFont typeface="Wingdings" panose="05000000000000000000" charset="0"/>
              <a:buChar char="p"/>
            </a:pPr>
            <a:r>
              <a:rPr lang="en-US" sz="2400" b="0" dirty="0">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latin typeface="微软雅黑" panose="020B0503020204020204" pitchFamily="34" charset="-122"/>
                <a:ea typeface="微软雅黑" panose="020B0503020204020204" pitchFamily="34" charset="-122"/>
                <a:cs typeface="微软雅黑" panose="020B0503020204020204" pitchFamily="34" charset="-122"/>
              </a:rPr>
              <a:t>数据预处理</a:t>
            </a:r>
            <a:endParaRPr sz="2400" b="1"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选择有价值的数据</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过滤无价值的数据</a:t>
            </a:r>
          </a:p>
        </p:txBody>
      </p:sp>
      <p:sp>
        <p:nvSpPr>
          <p:cNvPr id="7" name="文本框 6"/>
          <p:cNvSpPr txBox="1"/>
          <p:nvPr/>
        </p:nvSpPr>
        <p:spPr>
          <a:xfrm>
            <a:off x="6014720" y="2441252"/>
            <a:ext cx="5080000" cy="1470025"/>
          </a:xfrm>
          <a:prstGeom prst="rect">
            <a:avLst/>
          </a:prstGeom>
          <a:noFill/>
          <a:ln w="9525">
            <a:solidFill>
              <a:schemeClr val="accent1"/>
            </a:solidFill>
          </a:ln>
        </p:spPr>
        <p:txBody>
          <a:bodyPr>
            <a:spAutoFit/>
          </a:bodyPr>
          <a:lstStyle/>
          <a:p>
            <a:pPr marL="285750" indent="-285750">
              <a:lnSpc>
                <a:spcPct val="140000"/>
              </a:lnSpc>
              <a:buFont typeface="Wingdings" panose="05000000000000000000" charset="0"/>
              <a:buChar char="p"/>
            </a:pPr>
            <a:r>
              <a:rPr lang="en-US" sz="2400" b="0" dirty="0">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latin typeface="微软雅黑" panose="020B0503020204020204" pitchFamily="34" charset="-122"/>
                <a:ea typeface="微软雅黑" panose="020B0503020204020204" pitchFamily="34" charset="-122"/>
                <a:cs typeface="微软雅黑" panose="020B0503020204020204" pitchFamily="34" charset="-122"/>
              </a:rPr>
              <a:t>文本停用词过滤</a:t>
            </a:r>
            <a:endParaRPr sz="2400" b="1"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删除无用词</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提高后续文本分析准确率</a:t>
            </a:r>
          </a:p>
        </p:txBody>
      </p:sp>
      <p:sp>
        <p:nvSpPr>
          <p:cNvPr id="2" name="灯片编号占位符 1">
            <a:extLst>
              <a:ext uri="{FF2B5EF4-FFF2-40B4-BE49-F238E27FC236}">
                <a16:creationId xmlns:a16="http://schemas.microsoft.com/office/drawing/2014/main" id="{D8867219-3AC2-44A9-9B5C-12F19B4F790B}"/>
              </a:ext>
            </a:extLst>
          </p:cNvPr>
          <p:cNvSpPr>
            <a:spLocks noGrp="1"/>
          </p:cNvSpPr>
          <p:nvPr>
            <p:ph type="sldNum" sz="quarter" idx="12"/>
          </p:nvPr>
        </p:nvSpPr>
        <p:spPr/>
        <p:txBody>
          <a:bodyPr/>
          <a:lstStyle/>
          <a:p>
            <a:fld id="{15E5AAA9-C3F7-3046-83E0-47E15309121F}" type="slidenum">
              <a:rPr kumimoji="1" lang="zh-CN" altLang="en-US" smtClean="0"/>
              <a:t>7</a:t>
            </a:fld>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数据探索</a:t>
            </a:r>
          </a:p>
        </p:txBody>
      </p:sp>
      <p:sp>
        <p:nvSpPr>
          <p:cNvPr id="100" name="文本框 99"/>
          <p:cNvSpPr txBox="1"/>
          <p:nvPr/>
        </p:nvSpPr>
        <p:spPr>
          <a:xfrm>
            <a:off x="345440" y="889635"/>
            <a:ext cx="4387427" cy="2331720"/>
          </a:xfrm>
          <a:prstGeom prst="rect">
            <a:avLst/>
          </a:prstGeom>
          <a:noFill/>
          <a:ln w="9525">
            <a:noFill/>
          </a:ln>
        </p:spPr>
        <p:txBody>
          <a:bodyPr wrap="square">
            <a:spAutoFit/>
          </a:bodyPr>
          <a:lstStyle/>
          <a:p>
            <a:pPr marL="285750" indent="-285750">
              <a:lnSpc>
                <a:spcPct val="140000"/>
              </a:lnSpc>
              <a:buFont typeface="Wingdings" panose="05000000000000000000" charset="0"/>
              <a:buChar char="p"/>
            </a:pPr>
            <a:r>
              <a:rPr lang="en-US" altLang="zh-CN" sz="2400" b="0" dirty="0">
                <a:latin typeface="微软雅黑" panose="020B0503020204020204" pitchFamily="34" charset="-122"/>
                <a:ea typeface="微软雅黑" panose="020B0503020204020204" pitchFamily="34" charset="-122"/>
                <a:cs typeface="微软雅黑" panose="020B0503020204020204" pitchFamily="34" charset="-122"/>
              </a:rPr>
              <a:t> </a:t>
            </a:r>
            <a:r>
              <a:rPr lang="zh-CN" sz="2400" b="1" dirty="0">
                <a:latin typeface="微软雅黑" panose="020B0503020204020204" pitchFamily="34" charset="-122"/>
                <a:ea typeface="微软雅黑" panose="020B0503020204020204" pitchFamily="34" charset="-122"/>
                <a:cs typeface="微软雅黑" panose="020B0503020204020204" pitchFamily="34" charset="-122"/>
              </a:rPr>
              <a:t>信访文本分词</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词汇为数据源是自然语言处理最方便的操作</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在数据预处理后要对文本分词</a:t>
            </a:r>
          </a:p>
          <a:p>
            <a:pPr marL="800100" lvl="1" indent="-342900">
              <a:lnSpc>
                <a:spcPct val="14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信访诉求数据进行分词</a:t>
            </a:r>
          </a:p>
        </p:txBody>
      </p:sp>
      <p:sp>
        <p:nvSpPr>
          <p:cNvPr id="5" name="文本框 4"/>
          <p:cNvSpPr txBox="1"/>
          <p:nvPr/>
        </p:nvSpPr>
        <p:spPr>
          <a:xfrm>
            <a:off x="5953125" y="1044575"/>
            <a:ext cx="5080000" cy="1568450"/>
          </a:xfrm>
          <a:prstGeom prst="rect">
            <a:avLst/>
          </a:prstGeom>
          <a:noFill/>
          <a:ln w="9525">
            <a:noFill/>
          </a:ln>
        </p:spPr>
        <p:txBody>
          <a:bodyPr>
            <a:spAutoFit/>
          </a:bodyPr>
          <a:lstStyle/>
          <a:p>
            <a:pPr marL="285750" indent="-285750">
              <a:lnSpc>
                <a:spcPct val="150000"/>
              </a:lnSpc>
              <a:buFont typeface="Wingdings" panose="05000000000000000000" charset="0"/>
              <a:buChar char="p"/>
            </a:pPr>
            <a:r>
              <a:rPr lang="en-US" sz="2400" b="0" dirty="0">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latin typeface="微软雅黑" panose="020B0503020204020204" pitchFamily="34" charset="-122"/>
                <a:ea typeface="微软雅黑" panose="020B0503020204020204" pitchFamily="34" charset="-122"/>
                <a:cs typeface="微软雅黑" panose="020B0503020204020204" pitchFamily="34" charset="-122"/>
              </a:rPr>
              <a:t>文本数据挖掘</a:t>
            </a:r>
            <a:endParaRPr sz="2400" b="1"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一定数量的信访领域新词表</a:t>
            </a:r>
          </a:p>
          <a:p>
            <a:pPr marL="800100" lvl="1" indent="-342900">
              <a:lnSpc>
                <a:spcPct val="150000"/>
              </a:lnSpc>
              <a:buFont typeface="Arial" panose="020B0604020202020204" pitchFamily="34" charset="0"/>
              <a:buChar char="•"/>
            </a:pPr>
            <a:r>
              <a:rPr lang="zh-CN" altLang="en-US" sz="2000" b="0" dirty="0">
                <a:latin typeface="微软雅黑" panose="020B0503020204020204" pitchFamily="34" charset="-122"/>
                <a:ea typeface="微软雅黑" panose="020B0503020204020204" pitchFamily="34" charset="-122"/>
                <a:cs typeface="微软雅黑" panose="020B0503020204020204" pitchFamily="34" charset="-122"/>
              </a:rPr>
              <a:t>生成的高频词汇库</a:t>
            </a:r>
          </a:p>
        </p:txBody>
      </p:sp>
      <p:graphicFrame>
        <p:nvGraphicFramePr>
          <p:cNvPr id="2" name="表格 1"/>
          <p:cNvGraphicFramePr/>
          <p:nvPr>
            <p:custDataLst>
              <p:tags r:id="rId1"/>
            </p:custDataLst>
          </p:nvPr>
        </p:nvGraphicFramePr>
        <p:xfrm>
          <a:off x="345440" y="3587750"/>
          <a:ext cx="5097780" cy="2926080"/>
        </p:xfrm>
        <a:graphic>
          <a:graphicData uri="http://schemas.openxmlformats.org/drawingml/2006/table">
            <a:tbl>
              <a:tblPr firstRow="1" bandRow="1">
                <a:tableStyleId>{5940675A-B579-460E-94D1-54222C63F5DA}</a:tableStyleId>
              </a:tblPr>
              <a:tblGrid>
                <a:gridCol w="635000">
                  <a:extLst>
                    <a:ext uri="{9D8B030D-6E8A-4147-A177-3AD203B41FA5}">
                      <a16:colId xmlns:a16="http://schemas.microsoft.com/office/drawing/2014/main" val="20000"/>
                    </a:ext>
                  </a:extLst>
                </a:gridCol>
                <a:gridCol w="4462780">
                  <a:extLst>
                    <a:ext uri="{9D8B030D-6E8A-4147-A177-3AD203B41FA5}">
                      <a16:colId xmlns:a16="http://schemas.microsoft.com/office/drawing/2014/main" val="20001"/>
                    </a:ext>
                  </a:extLst>
                </a:gridCol>
              </a:tblGrid>
              <a:tr h="2926080">
                <a:tc>
                  <a:txBody>
                    <a:bodyPr/>
                    <a:lstStyle/>
                    <a:p>
                      <a:pPr indent="0">
                        <a:buNone/>
                      </a:pPr>
                      <a:r>
                        <a:rPr lang="en-US" sz="1600" b="1">
                          <a:latin typeface="微软雅黑" panose="020B0503020204020204" pitchFamily="34" charset="-122"/>
                          <a:ea typeface="微软雅黑" panose="020B0503020204020204" pitchFamily="34" charset="-122"/>
                          <a:cs typeface="Times New Roman" panose="02020603050405020304" charset="0"/>
                        </a:rPr>
                        <a:t>分词</a:t>
                      </a:r>
                      <a:r>
                        <a:rPr lang="zh-CN" altLang="en-US" sz="1600" b="1">
                          <a:latin typeface="微软雅黑" panose="020B0503020204020204" pitchFamily="34" charset="-122"/>
                          <a:ea typeface="微软雅黑" panose="020B0503020204020204" pitchFamily="34" charset="-122"/>
                          <a:cs typeface="Times New Roman" panose="02020603050405020304" charset="0"/>
                        </a:rPr>
                        <a:t>后</a:t>
                      </a: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宋体" panose="02010600030101010101" pitchFamily="2" charset="-122"/>
                          <a:ea typeface="宋体" panose="02010600030101010101" pitchFamily="2" charset="-122"/>
                          <a:cs typeface="宋体" panose="02010600030101010101" pitchFamily="2" charset="-122"/>
                        </a:rPr>
                        <a:t>其/ 是/ 拱墅区/ 祥符/ 街道/ 塘/ 萍/ 路/ 155/ 号/ 上/ 尚/ 庭/ 9/ 幢/ 1002/ 室/ 住户/ ，/ 反映/ 9/ 幢/ 1003/ 住户/ 于/ 2021/ 年/ 5/ 月/ 开始/ 装潢/ ，/ 装潢/ 中/ 占用/ 约/ 6/ 平米/ 公共/ 走廊/ 、/ 安装/ 铝合金/ 合金/ 金门/ 搭建/ 小房/ ，/ 在/ 小房/ 房内/ 摆设/ 洗衣/ 洗衣机/ 等/ 家电/ ，/ 且/ 将/ 空调/ 外/ 机/ 安装/ 在/ 其家/ 设备/ 阳台/ 空调/ 外/ 机上/ 上方/ ，/ 已向/ 属地/ 城管/ 、/ 消防/ 防反/ 反映/ ，/ 消防/ 告知/ 需/ 在/ 安全/ 安全隐患/ 隐患/ ，/ 要求/ 整改/ ，/ 请/ 相关/ 部门/ 帮助/ 核实/ 实处/ 处理/ 。/ 此/ 件/ 曾/ 两次/ 交办/ 拱墅区/ ，/ 第一/ 第一次/ 一次/ 反馈/ ：/ 2021/ 年/ 7/ 月/ 16/ 日/ 9/ 时/ 58/ 分工/ 工作/ 工作人员/ 作人/ 人员/ 陆/ 清漪/ 通过/ 过电/ 电话/ 88176110/ 联系/ 信访/ 人/ ，/ 经/ 向/ 祥符/ 中队/ 询问/ ，/ 目前/ 已/ 调取/ 取来/ 图纸/ ，/ 还/ 在/ 进行/ 比对/ 核实/ 中/ ，/ 后续/ 根据/ 据调查/ 调查/ 情况/ 做/ 进一步/ 一步/ 处理/ 。</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11" name="图片 10"/>
          <p:cNvPicPr>
            <a:picLocks noChangeAspect="1"/>
          </p:cNvPicPr>
          <p:nvPr/>
        </p:nvPicPr>
        <p:blipFill>
          <a:blip r:embed="rId4"/>
          <a:srcRect r="18861" b="8293"/>
          <a:stretch>
            <a:fillRect/>
          </a:stretch>
        </p:blipFill>
        <p:spPr>
          <a:xfrm>
            <a:off x="5953125" y="3587750"/>
            <a:ext cx="6167755" cy="2018665"/>
          </a:xfrm>
          <a:prstGeom prst="rect">
            <a:avLst/>
          </a:prstGeom>
        </p:spPr>
      </p:pic>
      <p:sp>
        <p:nvSpPr>
          <p:cNvPr id="3" name="灯片编号占位符 2">
            <a:extLst>
              <a:ext uri="{FF2B5EF4-FFF2-40B4-BE49-F238E27FC236}">
                <a16:creationId xmlns:a16="http://schemas.microsoft.com/office/drawing/2014/main" id="{E558353A-8A11-4476-8C5F-499FF80F8BB3}"/>
              </a:ext>
            </a:extLst>
          </p:cNvPr>
          <p:cNvSpPr>
            <a:spLocks noGrp="1"/>
          </p:cNvSpPr>
          <p:nvPr>
            <p:ph type="sldNum" sz="quarter" idx="12"/>
          </p:nvPr>
        </p:nvSpPr>
        <p:spPr/>
        <p:txBody>
          <a:bodyPr/>
          <a:lstStyle/>
          <a:p>
            <a:fld id="{15E5AAA9-C3F7-3046-83E0-47E15309121F}" type="slidenum">
              <a:rPr kumimoji="1" lang="zh-CN" altLang="en-US" smtClean="0"/>
              <a:t>8</a:t>
            </a:fld>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kumimoji="1" lang="zh-CN" altLang="en-US">
              <a:ea typeface="阿里巴巴普惠体 Medium" panose="00020600040101010101"/>
            </a:endParaRPr>
          </a:p>
        </p:txBody>
      </p:sp>
      <p:sp>
        <p:nvSpPr>
          <p:cNvPr id="8" name="单圆角矩形 12"/>
          <p:cNvSpPr/>
          <p:nvPr/>
        </p:nvSpPr>
        <p:spPr>
          <a:xfrm>
            <a:off x="635577" y="1306165"/>
            <a:ext cx="10150673" cy="4857568"/>
          </a:xfrm>
          <a:prstGeom prst="round1Rect">
            <a:avLst>
              <a:gd name="adj" fmla="val 0"/>
            </a:avLst>
          </a:prstGeom>
          <a:solidFill>
            <a:srgbClr val="E7E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zh-CN" altLang="en-US" dirty="0">
              <a:solidFill>
                <a:schemeClr val="tx1">
                  <a:lumMod val="85000"/>
                  <a:lumOff val="15000"/>
                </a:schemeClr>
              </a:solidFill>
              <a:ea typeface="阿里巴巴普惠体 Medium" panose="00020600040101010101"/>
            </a:endParaRPr>
          </a:p>
        </p:txBody>
      </p:sp>
      <p:sp>
        <p:nvSpPr>
          <p:cNvPr id="10" name="文本框 9"/>
          <p:cNvSpPr txBox="1"/>
          <p:nvPr/>
        </p:nvSpPr>
        <p:spPr>
          <a:xfrm>
            <a:off x="345440" y="264160"/>
            <a:ext cx="2682240" cy="523220"/>
          </a:xfrm>
          <a:prstGeom prst="rect">
            <a:avLst/>
          </a:prstGeom>
          <a:noFill/>
        </p:spPr>
        <p:txBody>
          <a:bodyPr wrap="square" rtlCol="0">
            <a:spAutoFit/>
          </a:bodyPr>
          <a:lstStyle/>
          <a:p>
            <a:r>
              <a:rPr lang="zh-CN" altLang="en-US" sz="2800" dirty="0">
                <a:solidFill>
                  <a:srgbClr val="1730CA"/>
                </a:solidFill>
                <a:latin typeface="阿里巴巴普惠体 Medium" panose="00020600040101010101" pitchFamily="18" charset="-122"/>
                <a:ea typeface="阿里巴巴普惠体 Medium" panose="00020600040101010101"/>
                <a:cs typeface="阿里巴巴普惠体 Medium" panose="00020600040101010101" pitchFamily="18" charset="-122"/>
              </a:rPr>
              <a:t>数据探索</a:t>
            </a:r>
          </a:p>
        </p:txBody>
      </p:sp>
      <p:sp>
        <p:nvSpPr>
          <p:cNvPr id="9" name="文本框 8"/>
          <p:cNvSpPr txBox="1"/>
          <p:nvPr/>
        </p:nvSpPr>
        <p:spPr>
          <a:xfrm>
            <a:off x="787766" y="2198246"/>
            <a:ext cx="3950478" cy="3073405"/>
          </a:xfrm>
          <a:prstGeom prst="rect">
            <a:avLst/>
          </a:prstGeom>
          <a:noFill/>
        </p:spPr>
        <p:txBody>
          <a:bodyPr wrap="square" rtlCol="0">
            <a:spAutoFit/>
          </a:bodyPr>
          <a:lstStyle>
            <a:defPPr>
              <a:defRPr lang="en-US"/>
            </a:defPPr>
            <a:lvl1pPr algn="ctr" defTabSz="457200">
              <a:lnSpc>
                <a:spcPct val="130000"/>
              </a:lnSpc>
              <a:defRPr kumimoji="1" sz="2000">
                <a:solidFill>
                  <a:schemeClr val="tx1">
                    <a:lumMod val="85000"/>
                    <a:lumOff val="15000"/>
                  </a:schemeClr>
                </a:solidFill>
                <a:latin typeface="微软雅黑" panose="020B0503020204020204" pitchFamily="34" charset="-122"/>
                <a:ea typeface="微软雅黑" panose="020B0503020204020204" pitchFamily="34" charset="-122"/>
              </a:defRPr>
            </a:lvl1pPr>
            <a:lvl2pPr defTabSz="457200"/>
            <a:lvl3pPr defTabSz="457200"/>
            <a:lvl4pPr defTabSz="457200"/>
            <a:lvl5pPr defTabSz="457200"/>
            <a:lvl6pPr defTabSz="457200"/>
            <a:lvl7pPr defTabSz="457200"/>
            <a:lvl8pPr defTabSz="457200"/>
            <a:lvl9pPr defTabSz="457200"/>
          </a:lstStyle>
          <a:p>
            <a:pPr marL="342900" lvl="0" indent="-342900" algn="l">
              <a:lnSpc>
                <a:spcPct val="165000"/>
              </a:lnSpc>
              <a:buFont typeface="+mj-lt"/>
              <a:buAutoNum type="arabicPeriod"/>
            </a:pPr>
            <a:r>
              <a:rPr lang="zh-CN" altLang="en-US" kern="100" dirty="0">
                <a:effectLst/>
                <a:cs typeface="微软雅黑" panose="020B0503020204020204" pitchFamily="34" charset="-122"/>
              </a:rPr>
              <a:t>人工摘要标注成本过高，概要模型需要数据集预训练；</a:t>
            </a:r>
            <a:endParaRPr lang="en-US" altLang="zh-CN" kern="100" dirty="0">
              <a:effectLst/>
              <a:cs typeface="微软雅黑" panose="020B0503020204020204" pitchFamily="34" charset="-122"/>
            </a:endParaRPr>
          </a:p>
          <a:p>
            <a:pPr marL="342900" lvl="0" indent="-342900" algn="l">
              <a:lnSpc>
                <a:spcPct val="165000"/>
              </a:lnSpc>
              <a:buFont typeface="+mj-lt"/>
              <a:buAutoNum type="arabicPeriod"/>
            </a:pPr>
            <a:r>
              <a:rPr lang="zh-CN" altLang="en-US" kern="100" dirty="0">
                <a:effectLst/>
                <a:cs typeface="微软雅黑" panose="020B0503020204020204" pitchFamily="34" charset="-122"/>
              </a:rPr>
              <a:t>哈工大整理的大规模中文摘要</a:t>
            </a:r>
            <a:r>
              <a:rPr lang="en-US" altLang="zh-CN" kern="100" dirty="0">
                <a:effectLst/>
                <a:cs typeface="微软雅黑" panose="020B0503020204020204" pitchFamily="34" charset="-122"/>
              </a:rPr>
              <a:t>LCSTS</a:t>
            </a:r>
            <a:r>
              <a:rPr lang="zh-CN" altLang="en-US" kern="100" dirty="0">
                <a:effectLst/>
                <a:cs typeface="微软雅黑" panose="020B0503020204020204" pitchFamily="34" charset="-122"/>
              </a:rPr>
              <a:t>包含</a:t>
            </a:r>
            <a:r>
              <a:rPr lang="en-US" altLang="zh-CN" kern="100" dirty="0">
                <a:effectLst/>
                <a:cs typeface="微软雅黑" panose="020B0503020204020204" pitchFamily="34" charset="-122"/>
              </a:rPr>
              <a:t>200</a:t>
            </a:r>
            <a:r>
              <a:rPr lang="zh-CN" altLang="en-US" kern="100" dirty="0">
                <a:cs typeface="微软雅黑" panose="020B0503020204020204" pitchFamily="34" charset="-122"/>
              </a:rPr>
              <a:t>万条真实文本；</a:t>
            </a:r>
            <a:endParaRPr lang="en-US" altLang="zh-CN" kern="100" dirty="0">
              <a:cs typeface="微软雅黑" panose="020B0503020204020204" pitchFamily="34" charset="-122"/>
            </a:endParaRPr>
          </a:p>
          <a:p>
            <a:pPr marL="342900" lvl="0" indent="-342900" algn="l">
              <a:lnSpc>
                <a:spcPct val="165000"/>
              </a:lnSpc>
              <a:buFont typeface="+mj-lt"/>
              <a:buAutoNum type="arabicPeriod"/>
            </a:pPr>
            <a:r>
              <a:rPr lang="zh-CN" altLang="en-US" kern="100" dirty="0">
                <a:effectLst/>
                <a:cs typeface="微软雅黑" panose="020B0503020204020204" pitchFamily="34" charset="-122"/>
              </a:rPr>
              <a:t>内容来自新浪微博，贴近民生民情，有利于与信访诉求融合。</a:t>
            </a:r>
            <a:endParaRPr lang="en-US" altLang="zh-CN" kern="100" dirty="0">
              <a:effectLst/>
              <a:cs typeface="微软雅黑" panose="020B0503020204020204" pitchFamily="34" charset="-122"/>
            </a:endParaRPr>
          </a:p>
        </p:txBody>
      </p:sp>
      <p:sp>
        <p:nvSpPr>
          <p:cNvPr id="6" name="文本框 5"/>
          <p:cNvSpPr txBox="1"/>
          <p:nvPr/>
        </p:nvSpPr>
        <p:spPr>
          <a:xfrm>
            <a:off x="746028" y="1506008"/>
            <a:ext cx="8020147"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信访数据融合：</a:t>
            </a:r>
          </a:p>
        </p:txBody>
      </p:sp>
      <p:pic>
        <p:nvPicPr>
          <p:cNvPr id="13" name="图片 12"/>
          <p:cNvPicPr/>
          <p:nvPr/>
        </p:nvPicPr>
        <p:blipFill>
          <a:blip r:embed="rId3">
            <a:extLst>
              <a:ext uri="{28A0092B-C50C-407E-A947-70E740481C1C}">
                <a14:useLocalDpi xmlns:a14="http://schemas.microsoft.com/office/drawing/2010/main" val="0"/>
              </a:ext>
            </a:extLst>
          </a:blip>
          <a:srcRect/>
          <a:stretch>
            <a:fillRect/>
          </a:stretch>
        </p:blipFill>
        <p:spPr>
          <a:xfrm>
            <a:off x="4890432" y="2217281"/>
            <a:ext cx="5777568" cy="2769513"/>
          </a:xfrm>
          <a:prstGeom prst="rect">
            <a:avLst/>
          </a:prstGeom>
          <a:noFill/>
          <a:ln>
            <a:noFill/>
          </a:ln>
        </p:spPr>
      </p:pic>
      <p:sp>
        <p:nvSpPr>
          <p:cNvPr id="2" name="灯片编号占位符 1">
            <a:extLst>
              <a:ext uri="{FF2B5EF4-FFF2-40B4-BE49-F238E27FC236}">
                <a16:creationId xmlns:a16="http://schemas.microsoft.com/office/drawing/2014/main" id="{7065254F-DD00-47DF-B055-890809A49830}"/>
              </a:ext>
            </a:extLst>
          </p:cNvPr>
          <p:cNvSpPr>
            <a:spLocks noGrp="1"/>
          </p:cNvSpPr>
          <p:nvPr>
            <p:ph type="sldNum" sz="quarter" idx="12"/>
          </p:nvPr>
        </p:nvSpPr>
        <p:spPr/>
        <p:txBody>
          <a:bodyPr/>
          <a:lstStyle/>
          <a:p>
            <a:fld id="{15E5AAA9-C3F7-3046-83E0-47E15309121F}" type="slidenum">
              <a:rPr kumimoji="1" lang="zh-CN" altLang="en-US" smtClean="0"/>
              <a:t>9</a:t>
            </a:fld>
            <a:endParaRPr kumimoji="1" lang="zh-CN" alt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WRiN2EzOTIwNTFkMWRjYjlhM2M2MjEwMTAzOTAyMTAifQ=="/>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5a2f321f-2d80-4ff6-9108-d69387272191}"/>
</p:tagLst>
</file>

<file path=ppt/tags/tag3.xml><?xml version="1.0" encoding="utf-8"?>
<p:tagLst xmlns:a="http://schemas.openxmlformats.org/drawingml/2006/main" xmlns:r="http://schemas.openxmlformats.org/officeDocument/2006/relationships" xmlns:p="http://schemas.openxmlformats.org/presentationml/2006/main">
  <p:tag name="TABLE_ENDDRAG_ORIGIN_RECT" val="401*202"/>
  <p:tag name="TABLE_ENDDRAG_RECT" val="27*282*401*202"/>
</p:tagLst>
</file>

<file path=ppt/tags/tag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463,&quot;width&quot;:9122}"/>
</p:tagLst>
</file>

<file path=ppt/tags/tag5.xml><?xml version="1.0" encoding="utf-8"?>
<p:tagLst xmlns:a="http://schemas.openxmlformats.org/drawingml/2006/main" xmlns:r="http://schemas.openxmlformats.org/officeDocument/2006/relationships" xmlns:p="http://schemas.openxmlformats.org/presentationml/2006/main">
  <p:tag name="KSO_WM_UNIT_TABLE_BEAUTIFY" val="smartTable{618a49b3-8296-40bf-9d30-32594599993a}"/>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6f9a449c-f0c0-4902-8933-f5ed4480605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2056</Words>
  <Application>Microsoft Office PowerPoint</Application>
  <PresentationFormat>宽屏</PresentationFormat>
  <Paragraphs>315</Paragraphs>
  <Slides>30</Slides>
  <Notes>15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30</vt:i4>
      </vt:variant>
    </vt:vector>
  </HeadingPairs>
  <TitlesOfParts>
    <vt:vector size="42" baseType="lpstr">
      <vt:lpstr>阿里巴巴普惠体 Medium</vt:lpstr>
      <vt:lpstr>等线</vt:lpstr>
      <vt:lpstr>等线 Light</vt:lpstr>
      <vt:lpstr>宋体</vt:lpstr>
      <vt:lpstr>微软雅黑</vt:lpstr>
      <vt:lpstr>Arial</vt:lpstr>
      <vt:lpstr>Calibri</vt:lpstr>
      <vt:lpstr>Cambria Math</vt:lpstr>
      <vt:lpstr>Century Gothic</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方 桂安</cp:lastModifiedBy>
  <cp:revision>74</cp:revision>
  <dcterms:created xsi:type="dcterms:W3CDTF">2021-05-18T08:56:00Z</dcterms:created>
  <dcterms:modified xsi:type="dcterms:W3CDTF">2022-08-13T01:38:29Z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4C00C0BCD2854E659834334FF3C4FF02</vt:lpwstr>
  </property>
  <property fmtid="{D5CDD505-2E9C-101B-9397-08002B2CF9AE}" pid="3" name="KSOProductBuildVer">
    <vt:lpwstr>2052-11.1.0.12302</vt:lpwstr>
  </property>
</Properties>
</file>

<file path=docProps/thumbnail.jpeg>
</file>